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6"/>
  </p:notesMasterIdLst>
  <p:sldIdLst>
    <p:sldId id="256" r:id="rId2"/>
    <p:sldId id="285" r:id="rId3"/>
    <p:sldId id="259" r:id="rId4"/>
    <p:sldId id="372" r:id="rId5"/>
    <p:sldId id="399" r:id="rId6"/>
    <p:sldId id="261" r:id="rId7"/>
    <p:sldId id="414" r:id="rId8"/>
    <p:sldId id="354" r:id="rId9"/>
    <p:sldId id="427" r:id="rId10"/>
    <p:sldId id="339" r:id="rId11"/>
    <p:sldId id="531" r:id="rId12"/>
    <p:sldId id="445" r:id="rId13"/>
    <p:sldId id="409" r:id="rId14"/>
    <p:sldId id="340" r:id="rId15"/>
    <p:sldId id="384" r:id="rId16"/>
    <p:sldId id="525" r:id="rId17"/>
    <p:sldId id="526" r:id="rId18"/>
    <p:sldId id="516" r:id="rId19"/>
    <p:sldId id="554" r:id="rId20"/>
    <p:sldId id="484" r:id="rId21"/>
    <p:sldId id="527" r:id="rId22"/>
    <p:sldId id="482" r:id="rId23"/>
    <p:sldId id="556" r:id="rId24"/>
    <p:sldId id="474" r:id="rId25"/>
    <p:sldId id="504" r:id="rId26"/>
    <p:sldId id="542" r:id="rId27"/>
    <p:sldId id="533" r:id="rId28"/>
    <p:sldId id="543" r:id="rId29"/>
    <p:sldId id="561" r:id="rId30"/>
    <p:sldId id="536" r:id="rId31"/>
    <p:sldId id="544" r:id="rId32"/>
    <p:sldId id="538" r:id="rId33"/>
    <p:sldId id="545" r:id="rId34"/>
    <p:sldId id="540" r:id="rId35"/>
    <p:sldId id="562" r:id="rId36"/>
    <p:sldId id="497" r:id="rId37"/>
    <p:sldId id="553" r:id="rId38"/>
    <p:sldId id="486" r:id="rId39"/>
    <p:sldId id="547" r:id="rId40"/>
    <p:sldId id="548" r:id="rId41"/>
    <p:sldId id="549" r:id="rId42"/>
    <p:sldId id="555" r:id="rId43"/>
    <p:sldId id="558" r:id="rId44"/>
    <p:sldId id="559" r:id="rId45"/>
    <p:sldId id="560" r:id="rId46"/>
    <p:sldId id="528" r:id="rId47"/>
    <p:sldId id="550" r:id="rId48"/>
    <p:sldId id="563" r:id="rId49"/>
    <p:sldId id="551" r:id="rId50"/>
    <p:sldId id="552" r:id="rId51"/>
    <p:sldId id="565" r:id="rId52"/>
    <p:sldId id="564" r:id="rId53"/>
    <p:sldId id="529" r:id="rId54"/>
    <p:sldId id="279" r:id="rId55"/>
  </p:sldIdLst>
  <p:sldSz cx="9144000" cy="6858000" type="screen4x3"/>
  <p:notesSz cx="6858000" cy="9144000"/>
  <p:embeddedFontLst>
    <p:embeddedFont>
      <p:font typeface="Sniglet" panose="020B0604020202020204" charset="0"/>
      <p:regular r:id="rId57"/>
    </p:embeddedFont>
    <p:embeddedFont>
      <p:font typeface="Dosis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462" autoAdjust="0"/>
  </p:normalViewPr>
  <p:slideViewPr>
    <p:cSldViewPr>
      <p:cViewPr>
        <p:scale>
          <a:sx n="75" d="100"/>
          <a:sy n="75" d="100"/>
        </p:scale>
        <p:origin x="-1699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VARO\Desktop\Prueb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VARO\Desktop\Universidad\ISPP\REPOSITORIO\ISPP_A4MJ\Conocimiento\Sprints%20y%20Requisitos\Sprint%203\Gr&#225;ficas%20pilotaje\Gr&#225;fica%20usuarios%20real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 sz="3600"/>
            </a:pPr>
            <a:r>
              <a:rPr lang="es-ES" sz="3000" dirty="0" err="1"/>
              <a:t>Estimation</a:t>
            </a:r>
            <a:r>
              <a:rPr lang="es-ES" sz="3000" dirty="0"/>
              <a:t> error per </a:t>
            </a:r>
            <a:r>
              <a:rPr lang="es-ES" sz="3000" dirty="0" err="1"/>
              <a:t>Member</a:t>
            </a:r>
            <a:endParaRPr lang="es-ES" sz="3000" dirty="0"/>
          </a:p>
        </c:rich>
      </c:tx>
      <c:layout>
        <c:manualLayout>
          <c:xMode val="edge"/>
          <c:yMode val="edge"/>
          <c:x val="0.27040033337478703"/>
          <c:y val="2.6493256262042388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Alejandro Román</c:v>
                </c:pt>
              </c:strCache>
            </c:strRef>
          </c:tx>
          <c:spPr>
            <a:solidFill>
              <a:srgbClr val="212683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16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618-42FD-A261-9A6B33C1C3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Hoja1!$D$2</c:f>
              <c:numCache>
                <c:formatCode>General</c:formatCode>
                <c:ptCount val="1"/>
                <c:pt idx="0">
                  <c:v>16.304347826086957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618-42FD-A261-9A6B33C1C3FD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Álvaro Domínguez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/>
                      <a:t>13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18-42FD-A261-9A6B33C1C3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Hoja1!$D$3</c:f>
              <c:numCache>
                <c:formatCode>General</c:formatCode>
                <c:ptCount val="1"/>
                <c:pt idx="0">
                  <c:v>13.043478260869565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618-42FD-A261-9A6B33C1C3FD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Miguel Ángel Baños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/>
                      <a:t>15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18-42FD-A261-9A6B33C1C3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Hoja1!$D$4</c:f>
              <c:numCache>
                <c:formatCode>General</c:formatCode>
                <c:ptCount val="1"/>
                <c:pt idx="0">
                  <c:v>15.384615384615385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618-42FD-A261-9A6B33C1C3FD}"/>
            </c:ext>
          </c:extLst>
        </c:ser>
        <c:ser>
          <c:idx val="3"/>
          <c:order val="3"/>
          <c:tx>
            <c:strRef>
              <c:f>Hoja1!$A$5</c:f>
              <c:strCache>
                <c:ptCount val="1"/>
                <c:pt idx="0">
                  <c:v>Alejandro Garrido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/>
                      <a:t>21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618-42FD-A261-9A6B33C1C3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Hoja1!$D$5</c:f>
              <c:numCache>
                <c:formatCode>General</c:formatCode>
                <c:ptCount val="1"/>
                <c:pt idx="0">
                  <c:v>21.052631578947366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6618-42FD-A261-9A6B33C1C3FD}"/>
            </c:ext>
          </c:extLst>
        </c:ser>
        <c:ser>
          <c:idx val="4"/>
          <c:order val="4"/>
          <c:tx>
            <c:strRef>
              <c:f>Hoja1!$A$6</c:f>
              <c:strCache>
                <c:ptCount val="1"/>
                <c:pt idx="0">
                  <c:v>Andrés Fernández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/>
                      <a:t>20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618-42FD-A261-9A6B33C1C3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Hoja1!$D$6</c:f>
              <c:numCache>
                <c:formatCode>General</c:formatCode>
                <c:ptCount val="1"/>
                <c:pt idx="0">
                  <c:v>20.238095238095237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6618-42FD-A261-9A6B33C1C3FD}"/>
            </c:ext>
          </c:extLst>
        </c:ser>
        <c:ser>
          <c:idx val="5"/>
          <c:order val="5"/>
          <c:tx>
            <c:strRef>
              <c:f>Hoja1!$A$7</c:f>
              <c:strCache>
                <c:ptCount val="1"/>
                <c:pt idx="0">
                  <c:v>Jesús Sosa</c:v>
                </c:pt>
              </c:strCache>
            </c:strRef>
          </c:tx>
          <c:spPr>
            <a:solidFill>
              <a:srgbClr val="FF66CC"/>
            </a:solidFill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2000"/>
                      <a:t>13</a:t>
                    </a:r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618-42FD-A261-9A6B33C1C3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Hoja1!$D$7</c:f>
              <c:numCache>
                <c:formatCode>General</c:formatCode>
                <c:ptCount val="1"/>
                <c:pt idx="0">
                  <c:v>13.043478260869565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6618-42FD-A261-9A6B33C1C3FD}"/>
            </c:ext>
          </c:extLst>
        </c:ser>
        <c:ser>
          <c:idx val="6"/>
          <c:order val="6"/>
          <c:tx>
            <c:strRef>
              <c:f>Hoja1!$A$8</c:f>
              <c:strCache>
                <c:ptCount val="1"/>
                <c:pt idx="0">
                  <c:v>Álvaro Sánchez</c:v>
                </c:pt>
              </c:strCache>
            </c:strRef>
          </c:tx>
          <c:spPr>
            <a:solidFill>
              <a:srgbClr val="00DEDE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Hoja1!$D$8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6618-42FD-A261-9A6B33C1C3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34382848"/>
        <c:axId val="185038464"/>
      </c:barChart>
      <c:catAx>
        <c:axId val="234382848"/>
        <c:scaling>
          <c:orientation val="minMax"/>
        </c:scaling>
        <c:delete val="1"/>
        <c:axPos val="b"/>
        <c:majorTickMark val="out"/>
        <c:minorTickMark val="none"/>
        <c:tickLblPos val="nextTo"/>
        <c:crossAx val="185038464"/>
        <c:crosses val="autoZero"/>
        <c:auto val="1"/>
        <c:lblAlgn val="ctr"/>
        <c:lblOffset val="100"/>
        <c:noMultiLvlLbl val="0"/>
      </c:catAx>
      <c:valAx>
        <c:axId val="1850384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600"/>
                </a:pPr>
                <a:r>
                  <a:rPr lang="es-ES" sz="3600"/>
                  <a:t>Percentage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600"/>
            </a:pPr>
            <a:endParaRPr lang="es-ES"/>
          </a:p>
        </c:txPr>
        <c:crossAx val="2343828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4000" b="0">
                <a:latin typeface="Dosis" panose="020B0604020202020204" charset="0"/>
              </a:defRPr>
            </a:pPr>
            <a:r>
              <a:rPr lang="es-ES" sz="4000" b="0">
                <a:latin typeface="Dosis" panose="020B0604020202020204" charset="0"/>
              </a:rPr>
              <a:t>CURRENT</a:t>
            </a:r>
            <a:r>
              <a:rPr lang="es-ES" sz="4000" b="0" baseline="0">
                <a:latin typeface="Dosis" panose="020B0604020202020204" charset="0"/>
              </a:rPr>
              <a:t> USERS PER TYPE</a:t>
            </a:r>
            <a:endParaRPr lang="es-ES" sz="4000" b="0">
              <a:latin typeface="Dosis" panose="020B0604020202020204" charset="0"/>
            </a:endParaRP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dPt>
            <c:idx val="1"/>
            <c:bubble3D val="0"/>
            <c:spPr>
              <a:solidFill>
                <a:srgbClr val="FC9908"/>
              </a:solidFill>
            </c:spPr>
          </c:dPt>
          <c:dLbls>
            <c:txPr>
              <a:bodyPr/>
              <a:lstStyle/>
              <a:p>
                <a:pPr>
                  <a:defRPr sz="3000" b="1"/>
                </a:pPr>
                <a:endParaRPr lang="es-E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Hoja1!$A$1:$C$1</c:f>
              <c:strCache>
                <c:ptCount val="3"/>
                <c:pt idx="0">
                  <c:v>PROGRAMMERS</c:v>
                </c:pt>
                <c:pt idx="1">
                  <c:v>TEACHERS</c:v>
                </c:pt>
                <c:pt idx="2">
                  <c:v>TOTAL</c:v>
                </c:pt>
              </c:strCache>
            </c:strRef>
          </c:cat>
          <c:val>
            <c:numRef>
              <c:f>Hoja1!$A$2:$B$2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5555560057305475"/>
          <c:y val="0.75523513395202801"/>
          <c:w val="0.44444444444444442"/>
          <c:h val="0.24172469927327192"/>
        </c:manualLayout>
      </c:layout>
      <c:overlay val="0"/>
      <c:txPr>
        <a:bodyPr/>
        <a:lstStyle/>
        <a:p>
          <a:pPr>
            <a:defRPr sz="2600"/>
          </a:pPr>
          <a:endParaRPr lang="es-E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ClimbCode’s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exposition. Here we’ll see the results of the development’s second sprint of this project.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developt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chosen</a:t>
            </a:r>
            <a:r>
              <a:rPr lang="es-ES" baseline="0" dirty="0" smtClean="0"/>
              <a:t> SCRUM as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variations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like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instead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daily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always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mind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typical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concepts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such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backlog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backlog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main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</a:t>
            </a:r>
            <a:r>
              <a:rPr lang="es-ES" baseline="0" dirty="0" err="1"/>
              <a:t>PostgreSQL</a:t>
            </a:r>
            <a:r>
              <a:rPr lang="es-ES" baseline="0" dirty="0"/>
              <a:t>, Django and Python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back-</a:t>
            </a:r>
            <a:r>
              <a:rPr lang="es-ES" baseline="0" dirty="0" err="1"/>
              <a:t>end</a:t>
            </a:r>
            <a:r>
              <a:rPr lang="es-ES" baseline="0" dirty="0"/>
              <a:t>, and </a:t>
            </a:r>
            <a:r>
              <a:rPr lang="es-ES" baseline="0" dirty="0" err="1"/>
              <a:t>Bootstrap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front-end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deployment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</a:t>
            </a:r>
            <a:r>
              <a:rPr lang="es-ES" baseline="0" dirty="0" err="1"/>
              <a:t>mainly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at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approached</a:t>
            </a:r>
            <a:r>
              <a:rPr lang="es-ES" baseline="0" dirty="0"/>
              <a:t> to </a:t>
            </a:r>
            <a:r>
              <a:rPr lang="es-ES" baseline="0" dirty="0" err="1"/>
              <a:t>Heroku</a:t>
            </a:r>
            <a:r>
              <a:rPr lang="es-ES" baseline="0" dirty="0"/>
              <a:t> </a:t>
            </a:r>
            <a:r>
              <a:rPr lang="es-ES" baseline="0" dirty="0" err="1"/>
              <a:t>before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discovered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wasn’t</a:t>
            </a:r>
            <a:r>
              <a:rPr lang="es-ES" baseline="0" dirty="0"/>
              <a:t> as </a:t>
            </a:r>
            <a:r>
              <a:rPr lang="es-ES" baseline="0" dirty="0" err="1"/>
              <a:t>good</a:t>
            </a:r>
            <a:r>
              <a:rPr lang="es-ES" baseline="0" dirty="0"/>
              <a:t> as Digital </a:t>
            </a:r>
            <a:r>
              <a:rPr lang="es-ES" baseline="0" dirty="0" err="1"/>
              <a:t>Ocean</a:t>
            </a:r>
            <a:r>
              <a:rPr lang="es-ES" baseline="0" dirty="0"/>
              <a:t> in response times and </a:t>
            </a:r>
            <a:r>
              <a:rPr lang="es-ES" baseline="0" dirty="0" err="1"/>
              <a:t>availability</a:t>
            </a:r>
            <a:r>
              <a:rPr lang="es-ES" baseline="0" dirty="0"/>
              <a:t>. </a:t>
            </a:r>
            <a:r>
              <a:rPr lang="es-ES" baseline="0" dirty="0" err="1"/>
              <a:t>Despite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a </a:t>
            </a:r>
            <a:r>
              <a:rPr lang="es-ES" baseline="0" dirty="0" err="1"/>
              <a:t>version</a:t>
            </a:r>
            <a:r>
              <a:rPr lang="es-ES" baseline="0" dirty="0"/>
              <a:t> </a:t>
            </a:r>
            <a:r>
              <a:rPr lang="es-ES" baseline="0" dirty="0" err="1"/>
              <a:t>deployed</a:t>
            </a:r>
            <a:r>
              <a:rPr lang="es-ES" baseline="0" dirty="0"/>
              <a:t> in </a:t>
            </a:r>
            <a:r>
              <a:rPr lang="es-ES" baseline="0" dirty="0" err="1"/>
              <a:t>heroku</a:t>
            </a:r>
            <a:r>
              <a:rPr lang="es-ES" baseline="0" dirty="0"/>
              <a:t> in case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Digital </a:t>
            </a:r>
            <a:r>
              <a:rPr lang="es-ES" baseline="0" dirty="0" err="1"/>
              <a:t>Ocean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</a:t>
            </a:r>
            <a:r>
              <a:rPr lang="es-ES" baseline="0" dirty="0" err="1"/>
              <a:t>doesn’t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JavaScript,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Ace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syntax</a:t>
            </a:r>
            <a:r>
              <a:rPr lang="es-ES" baseline="0" dirty="0"/>
              <a:t>, Chart.js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creating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graphics</a:t>
            </a:r>
            <a:r>
              <a:rPr lang="es-ES" baseline="0" dirty="0"/>
              <a:t> and </a:t>
            </a:r>
            <a:r>
              <a:rPr lang="es-ES" baseline="0" dirty="0" err="1"/>
              <a:t>pictures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AJAX.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Finally</a:t>
            </a:r>
            <a:r>
              <a:rPr lang="es-ES" baseline="0" dirty="0"/>
              <a:t>,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knowledge</a:t>
            </a:r>
            <a:r>
              <a:rPr lang="es-ES" baseline="0" dirty="0"/>
              <a:t> </a:t>
            </a:r>
            <a:r>
              <a:rPr lang="es-ES" baseline="0" dirty="0" err="1"/>
              <a:t>management</a:t>
            </a:r>
            <a:r>
              <a:rPr lang="es-ES" baseline="0" dirty="0"/>
              <a:t> </a:t>
            </a:r>
            <a:r>
              <a:rPr lang="es-ES" baseline="0" dirty="0" err="1"/>
              <a:t>we’re</a:t>
            </a:r>
            <a:r>
              <a:rPr lang="es-ES" baseline="0" dirty="0"/>
              <a:t> </a:t>
            </a:r>
            <a:r>
              <a:rPr lang="es-ES" baseline="0" dirty="0" err="1"/>
              <a:t>using</a:t>
            </a:r>
            <a:r>
              <a:rPr lang="es-ES" baseline="0" dirty="0"/>
              <a:t> a </a:t>
            </a:r>
            <a:r>
              <a:rPr lang="es-ES" baseline="0" dirty="0" err="1"/>
              <a:t>git</a:t>
            </a:r>
            <a:r>
              <a:rPr lang="es-ES" baseline="0" dirty="0"/>
              <a:t> </a:t>
            </a:r>
            <a:r>
              <a:rPr lang="es-ES" baseline="0" dirty="0" err="1"/>
              <a:t>repository</a:t>
            </a:r>
            <a:r>
              <a:rPr lang="es-ES" baseline="0" dirty="0"/>
              <a:t> </a:t>
            </a:r>
            <a:r>
              <a:rPr lang="es-ES" baseline="0" dirty="0" err="1"/>
              <a:t>hosted</a:t>
            </a:r>
            <a:r>
              <a:rPr lang="es-ES" baseline="0" dirty="0"/>
              <a:t> in </a:t>
            </a:r>
            <a:r>
              <a:rPr lang="es-ES" baseline="0" dirty="0" err="1"/>
              <a:t>GitHub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already</a:t>
            </a:r>
            <a:r>
              <a:rPr lang="es-ES" dirty="0"/>
              <a:t> done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project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First</a:t>
            </a:r>
            <a:r>
              <a:rPr lang="es-ES" dirty="0"/>
              <a:t>,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been</a:t>
            </a:r>
            <a:r>
              <a:rPr lang="es-ES" dirty="0"/>
              <a:t> </a:t>
            </a:r>
            <a:r>
              <a:rPr lang="es-ES" dirty="0" err="1"/>
              <a:t>analysing</a:t>
            </a:r>
            <a:r>
              <a:rPr lang="es-ES" dirty="0"/>
              <a:t>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to </a:t>
            </a:r>
            <a:r>
              <a:rPr lang="es-ES" dirty="0" err="1"/>
              <a:t>them</a:t>
            </a:r>
            <a:r>
              <a:rPr lang="es-ES" dirty="0"/>
              <a:t>, </a:t>
            </a:r>
            <a:r>
              <a:rPr lang="es-ES" dirty="0" err="1"/>
              <a:t>resulting</a:t>
            </a:r>
            <a:r>
              <a:rPr lang="es-ES" dirty="0"/>
              <a:t> in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table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here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table</a:t>
            </a:r>
            <a:r>
              <a:rPr lang="es-ES" baseline="0" dirty="0"/>
              <a:t> shows </a:t>
            </a:r>
            <a:r>
              <a:rPr lang="es-ES" baseline="0" dirty="0" err="1"/>
              <a:t>our</a:t>
            </a:r>
            <a:r>
              <a:rPr lang="es-ES" baseline="0" dirty="0"/>
              <a:t> principal </a:t>
            </a:r>
            <a:r>
              <a:rPr lang="es-ES" baseline="0" dirty="0" err="1"/>
              <a:t>problems</a:t>
            </a:r>
            <a:r>
              <a:rPr lang="es-ES" baseline="0" dirty="0"/>
              <a:t>: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fact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found</a:t>
            </a:r>
            <a:r>
              <a:rPr lang="es-ES" baseline="0" dirty="0"/>
              <a:t> </a:t>
            </a:r>
            <a:r>
              <a:rPr lang="es-ES" baseline="0" dirty="0" err="1"/>
              <a:t>difficult</a:t>
            </a:r>
            <a:r>
              <a:rPr lang="es-ES" baseline="0" dirty="0"/>
              <a:t> to </a:t>
            </a:r>
            <a:r>
              <a:rPr lang="es-ES" baseline="0" dirty="0" err="1"/>
              <a:t>document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previously</a:t>
            </a:r>
            <a:r>
              <a:rPr lang="es-ES" baseline="0" dirty="0"/>
              <a:t> </a:t>
            </a:r>
            <a:r>
              <a:rPr lang="es-ES" baseline="0" dirty="0" err="1"/>
              <a:t>found</a:t>
            </a:r>
            <a:r>
              <a:rPr lang="es-ES" baseline="0" dirty="0"/>
              <a:t>. To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a </a:t>
            </a:r>
            <a:r>
              <a:rPr lang="es-ES" baseline="0" dirty="0" err="1"/>
              <a:t>document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development</a:t>
            </a:r>
            <a:r>
              <a:rPr lang="es-ES" baseline="0" dirty="0"/>
              <a:t> </a:t>
            </a:r>
            <a:r>
              <a:rPr lang="es-ES" baseline="0" dirty="0" err="1"/>
              <a:t>process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measuring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documented</a:t>
            </a:r>
            <a:r>
              <a:rPr lang="es-ES" baseline="0" dirty="0"/>
              <a:t> per </a:t>
            </a:r>
            <a:r>
              <a:rPr lang="es-ES" baseline="0" dirty="0" err="1"/>
              <a:t>week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 has </a:t>
            </a:r>
            <a:r>
              <a:rPr lang="es-ES" baseline="0" dirty="0" err="1"/>
              <a:t>been</a:t>
            </a:r>
            <a:r>
              <a:rPr lang="es-ES" baseline="0" dirty="0"/>
              <a:t> </a:t>
            </a:r>
            <a:r>
              <a:rPr lang="es-ES" baseline="0" dirty="0" err="1"/>
              <a:t>completely</a:t>
            </a:r>
            <a:r>
              <a:rPr lang="es-ES" baseline="0" dirty="0"/>
              <a:t> </a:t>
            </a:r>
            <a:r>
              <a:rPr lang="es-ES" baseline="0" dirty="0" err="1"/>
              <a:t>solved</a:t>
            </a:r>
            <a:r>
              <a:rPr lang="es-ES" baseline="0" dirty="0"/>
              <a:t>, </a:t>
            </a:r>
            <a:r>
              <a:rPr lang="es-ES" baseline="0" dirty="0" err="1"/>
              <a:t>because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number</a:t>
            </a:r>
            <a:r>
              <a:rPr lang="es-ES" baseline="0" dirty="0"/>
              <a:t> of </a:t>
            </a:r>
            <a:r>
              <a:rPr lang="es-ES" baseline="0" dirty="0" err="1"/>
              <a:t>problems</a:t>
            </a:r>
            <a:r>
              <a:rPr lang="es-ES" baseline="0" dirty="0"/>
              <a:t> </a:t>
            </a:r>
            <a:r>
              <a:rPr lang="es-ES" baseline="0" dirty="0" err="1"/>
              <a:t>documented</a:t>
            </a:r>
            <a:r>
              <a:rPr lang="es-ES" baseline="0" dirty="0"/>
              <a:t> has </a:t>
            </a:r>
            <a:r>
              <a:rPr lang="es-ES" baseline="0" dirty="0" err="1"/>
              <a:t>increased</a:t>
            </a:r>
            <a:r>
              <a:rPr lang="es-ES" baseline="0" dirty="0"/>
              <a:t>, </a:t>
            </a:r>
            <a:r>
              <a:rPr lang="es-ES" baseline="0" dirty="0" err="1"/>
              <a:t>staying</a:t>
            </a:r>
            <a:r>
              <a:rPr lang="es-ES" baseline="0" dirty="0"/>
              <a:t> </a:t>
            </a:r>
            <a:r>
              <a:rPr lang="es-ES" baseline="0" dirty="0" err="1"/>
              <a:t>above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ratio of 0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considered</a:t>
            </a:r>
            <a:r>
              <a:rPr lang="es-ES" baseline="0" dirty="0"/>
              <a:t> as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minimum</a:t>
            </a:r>
            <a:r>
              <a:rPr lang="es-ES" baseline="0" dirty="0"/>
              <a:t> </a:t>
            </a:r>
            <a:r>
              <a:rPr lang="es-ES" baseline="0" dirty="0" err="1"/>
              <a:t>acceptable</a:t>
            </a:r>
            <a:r>
              <a:rPr lang="es-ES" baseline="0" dirty="0"/>
              <a:t> </a:t>
            </a:r>
            <a:r>
              <a:rPr lang="es-ES" baseline="0" dirty="0" err="1"/>
              <a:t>level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second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found</a:t>
            </a:r>
            <a:r>
              <a:rPr lang="es-ES" baseline="0" dirty="0"/>
              <a:t> </a:t>
            </a:r>
            <a:r>
              <a:rPr lang="es-ES" baseline="0" dirty="0" err="1"/>
              <a:t>hard</a:t>
            </a:r>
            <a:r>
              <a:rPr lang="es-ES" baseline="0" dirty="0"/>
              <a:t> to </a:t>
            </a:r>
            <a:r>
              <a:rPr lang="es-ES" baseline="0" dirty="0" err="1"/>
              <a:t>estimate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so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put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requirements</a:t>
            </a:r>
            <a:r>
              <a:rPr lang="es-ES" baseline="0" dirty="0"/>
              <a:t> and relate </a:t>
            </a:r>
            <a:r>
              <a:rPr lang="es-ES" baseline="0" dirty="0" err="1"/>
              <a:t>them</a:t>
            </a:r>
            <a:r>
              <a:rPr lang="es-ES" baseline="0" dirty="0"/>
              <a:t> to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, </a:t>
            </a:r>
            <a:r>
              <a:rPr lang="es-ES" baseline="0" dirty="0" err="1"/>
              <a:t>measuring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error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estimations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real time </a:t>
            </a:r>
            <a:r>
              <a:rPr lang="es-ES" baseline="0" dirty="0" err="1"/>
              <a:t>invested</a:t>
            </a:r>
            <a:r>
              <a:rPr lang="es-ES" baseline="0" dirty="0"/>
              <a:t> in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. In </a:t>
            </a:r>
            <a:r>
              <a:rPr lang="es-ES" baseline="0" dirty="0" err="1"/>
              <a:t>addition</a:t>
            </a:r>
            <a:r>
              <a:rPr lang="es-ES" baseline="0" dirty="0"/>
              <a:t>,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efficiency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’ </a:t>
            </a:r>
            <a:r>
              <a:rPr lang="es-ES" baseline="0" dirty="0" err="1"/>
              <a:t>distribution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a </a:t>
            </a:r>
            <a:r>
              <a:rPr lang="es-ES" baseline="0" dirty="0" err="1"/>
              <a:t>priority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 smtClean="0"/>
              <a:t>task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to be </a:t>
            </a:r>
            <a:r>
              <a:rPr lang="es-ES" baseline="0" dirty="0" err="1"/>
              <a:t>distributed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and </a:t>
            </a:r>
            <a:r>
              <a:rPr lang="es-ES" baseline="0" dirty="0" err="1"/>
              <a:t>lowering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result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deviation</a:t>
            </a:r>
            <a:r>
              <a:rPr lang="es-ES" baseline="0" dirty="0" smtClean="0"/>
              <a:t> has </a:t>
            </a:r>
            <a:r>
              <a:rPr lang="es-ES" baseline="0" dirty="0" err="1" smtClean="0"/>
              <a:t>decreased</a:t>
            </a:r>
            <a:r>
              <a:rPr lang="es-ES" baseline="0" dirty="0" smtClean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need</a:t>
            </a:r>
            <a:r>
              <a:rPr lang="es-ES" baseline="0" dirty="0"/>
              <a:t> to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improving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figures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maximum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time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we’ve</a:t>
            </a:r>
            <a:r>
              <a:rPr lang="es-ES" dirty="0"/>
              <a:t> </a:t>
            </a:r>
            <a:r>
              <a:rPr lang="es-ES" dirty="0" err="1"/>
              <a:t>tried</a:t>
            </a:r>
            <a:r>
              <a:rPr lang="es-ES" dirty="0"/>
              <a:t> to</a:t>
            </a:r>
            <a:r>
              <a:rPr lang="es-ES" baseline="0" dirty="0"/>
              <a:t> </a:t>
            </a:r>
            <a:r>
              <a:rPr lang="es-ES" baseline="0" dirty="0" err="1"/>
              <a:t>solve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were</a:t>
            </a:r>
            <a:r>
              <a:rPr lang="es-ES" baseline="0" dirty="0"/>
              <a:t>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big</a:t>
            </a:r>
            <a:r>
              <a:rPr lang="es-ES" baseline="0" dirty="0"/>
              <a:t> and indivisible </a:t>
            </a:r>
            <a:r>
              <a:rPr lang="es-ES" baseline="0" dirty="0" err="1"/>
              <a:t>tasks</a:t>
            </a:r>
            <a:r>
              <a:rPr lang="es-ES" baseline="0" dirty="0"/>
              <a:t>, so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decided</a:t>
            </a:r>
            <a:r>
              <a:rPr lang="es-ES" baseline="0" dirty="0"/>
              <a:t> to </a:t>
            </a:r>
            <a:r>
              <a:rPr lang="es-ES" baseline="0" dirty="0" err="1"/>
              <a:t>find</a:t>
            </a:r>
            <a:r>
              <a:rPr lang="es-ES" baseline="0" dirty="0"/>
              <a:t> </a:t>
            </a:r>
            <a:r>
              <a:rPr lang="es-ES" baseline="0" dirty="0" err="1"/>
              <a:t>ways</a:t>
            </a:r>
            <a:r>
              <a:rPr lang="es-ES" baseline="0" dirty="0"/>
              <a:t> to divide </a:t>
            </a:r>
            <a:r>
              <a:rPr lang="es-ES" baseline="0" dirty="0" err="1"/>
              <a:t>them</a:t>
            </a:r>
            <a:r>
              <a:rPr lang="es-ES" baseline="0" dirty="0"/>
              <a:t> and </a:t>
            </a:r>
            <a:r>
              <a:rPr lang="es-ES" baseline="0" dirty="0" err="1"/>
              <a:t>make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lighter</a:t>
            </a:r>
            <a:r>
              <a:rPr lang="es-ES" baseline="0" dirty="0"/>
              <a:t> and </a:t>
            </a:r>
            <a:r>
              <a:rPr lang="es-ES" baseline="0" dirty="0" err="1"/>
              <a:t>smaller</a:t>
            </a:r>
            <a:r>
              <a:rPr lang="es-ES" baseline="0" dirty="0"/>
              <a:t>. To </a:t>
            </a:r>
            <a:r>
              <a:rPr lang="es-ES" baseline="0" dirty="0" err="1"/>
              <a:t>measure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success</a:t>
            </a:r>
            <a:r>
              <a:rPr lang="es-ES" baseline="0" dirty="0"/>
              <a:t> of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solution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used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percentage</a:t>
            </a:r>
            <a:r>
              <a:rPr lang="es-ES" baseline="0" dirty="0"/>
              <a:t> of </a:t>
            </a:r>
            <a:r>
              <a:rPr lang="es-ES" baseline="0" dirty="0" err="1"/>
              <a:t>big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 (more </a:t>
            </a:r>
            <a:r>
              <a:rPr lang="es-ES" baseline="0" dirty="0" err="1"/>
              <a:t>than</a:t>
            </a:r>
            <a:r>
              <a:rPr lang="es-ES" baseline="0" dirty="0"/>
              <a:t> 3 </a:t>
            </a:r>
            <a:r>
              <a:rPr lang="es-ES" baseline="0" dirty="0" err="1"/>
              <a:t>estimated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)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solution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working</a:t>
            </a:r>
            <a:r>
              <a:rPr lang="es-ES" baseline="0" dirty="0"/>
              <a:t> at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moment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problem</a:t>
            </a:r>
            <a:r>
              <a:rPr lang="es-ES" baseline="0" dirty="0"/>
              <a:t> </a:t>
            </a:r>
            <a:r>
              <a:rPr lang="es-ES" baseline="0" dirty="0" err="1"/>
              <a:t>seems</a:t>
            </a:r>
            <a:r>
              <a:rPr lang="es-ES" baseline="0" dirty="0"/>
              <a:t> </a:t>
            </a:r>
            <a:r>
              <a:rPr lang="es-ES" baseline="0" dirty="0" err="1"/>
              <a:t>solved</a:t>
            </a:r>
            <a:r>
              <a:rPr lang="es-ES" baseline="0" dirty="0"/>
              <a:t>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needs</a:t>
            </a:r>
            <a:r>
              <a:rPr lang="es-ES" baseline="0" dirty="0"/>
              <a:t> to </a:t>
            </a:r>
            <a:r>
              <a:rPr lang="es-ES" baseline="0" dirty="0" err="1"/>
              <a:t>decrease</a:t>
            </a:r>
            <a:r>
              <a:rPr lang="es-ES" baseline="0" dirty="0"/>
              <a:t> to a 10%,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accepted</a:t>
            </a:r>
            <a:r>
              <a:rPr lang="es-ES" baseline="0" dirty="0"/>
              <a:t> </a:t>
            </a:r>
            <a:r>
              <a:rPr lang="es-ES" baseline="0" dirty="0" err="1"/>
              <a:t>limit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updated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to </a:t>
            </a:r>
            <a:r>
              <a:rPr lang="es-ES" baseline="0" dirty="0" err="1"/>
              <a:t>measure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performance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members</a:t>
            </a:r>
            <a:r>
              <a:rPr lang="es-ES" baseline="0" dirty="0"/>
              <a:t> in </a:t>
            </a:r>
            <a:r>
              <a:rPr lang="es-ES" baseline="0" dirty="0" err="1"/>
              <a:t>matters</a:t>
            </a:r>
            <a:r>
              <a:rPr lang="es-ES" baseline="0" dirty="0"/>
              <a:t> of </a:t>
            </a:r>
            <a:r>
              <a:rPr lang="es-ES" baseline="0" dirty="0" err="1"/>
              <a:t>tasks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new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metric</a:t>
            </a:r>
            <a:r>
              <a:rPr lang="es-ES" baseline="0" dirty="0"/>
              <a:t> uses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current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sprint, and </a:t>
            </a:r>
            <a:r>
              <a:rPr lang="es-ES" baseline="0" dirty="0" err="1"/>
              <a:t>the</a:t>
            </a:r>
            <a:r>
              <a:rPr lang="es-ES" baseline="0" dirty="0"/>
              <a:t> total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doing</a:t>
            </a:r>
            <a:r>
              <a:rPr lang="es-ES" baseline="0" dirty="0"/>
              <a:t>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, </a:t>
            </a:r>
            <a:r>
              <a:rPr lang="es-ES" baseline="0" dirty="0" err="1"/>
              <a:t>resulting</a:t>
            </a:r>
            <a:r>
              <a:rPr lang="es-ES" baseline="0" dirty="0"/>
              <a:t> in a </a:t>
            </a:r>
            <a:r>
              <a:rPr lang="es-ES" baseline="0" dirty="0" err="1"/>
              <a:t>percentage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shows </a:t>
            </a:r>
            <a:r>
              <a:rPr lang="es-ES" baseline="0" dirty="0" err="1"/>
              <a:t>the</a:t>
            </a:r>
            <a:r>
              <a:rPr lang="es-ES" baseline="0" dirty="0"/>
              <a:t> performance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based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his</a:t>
            </a:r>
            <a:r>
              <a:rPr lang="es-ES" baseline="0" dirty="0"/>
              <a:t> </a:t>
            </a:r>
            <a:r>
              <a:rPr lang="es-ES" baseline="0" dirty="0" err="1"/>
              <a:t>tasks</a:t>
            </a:r>
            <a:r>
              <a:rPr lang="es-ES" baseline="0" dirty="0"/>
              <a:t> </a:t>
            </a:r>
            <a:r>
              <a:rPr lang="es-ES" baseline="0" dirty="0" err="1"/>
              <a:t>completed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developed</a:t>
            </a:r>
            <a:r>
              <a:rPr lang="es-ES" baseline="0" dirty="0" smtClean="0"/>
              <a:t>  a </a:t>
            </a:r>
            <a:r>
              <a:rPr lang="es-ES" baseline="0" dirty="0" err="1" smtClean="0"/>
              <a:t>contingency</a:t>
            </a:r>
            <a:r>
              <a:rPr lang="es-ES" baseline="0" dirty="0" smtClean="0"/>
              <a:t> plan in case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inside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appear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plan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in “</a:t>
            </a:r>
            <a:r>
              <a:rPr lang="es-ES" baseline="0" dirty="0" err="1" smtClean="0"/>
              <a:t>punishments</a:t>
            </a:r>
            <a:r>
              <a:rPr lang="es-ES" baseline="0" dirty="0" smtClean="0"/>
              <a:t>” done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building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sessions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helping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rewards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, in case of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sprint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redistributed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member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can’t</a:t>
            </a:r>
            <a:r>
              <a:rPr lang="es-ES" baseline="0" dirty="0" smtClean="0"/>
              <a:t> do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emergency</a:t>
            </a:r>
            <a:r>
              <a:rPr lang="es-ES" baseline="0" dirty="0" smtClean="0"/>
              <a:t> meeting in case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dangerous</a:t>
            </a:r>
            <a:r>
              <a:rPr lang="es-ES" baseline="0" dirty="0" smtClean="0"/>
              <a:t>.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path we’re going to follow during the presentation. First we’ll introduce the idea behind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next we’ll see the technologies we’re using to develop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after that, we’ll talk about the things we’ve done, the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of our pilot plan and the current status of the project.</a:t>
            </a: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In </a:t>
            </a:r>
            <a:r>
              <a:rPr lang="es-ES" baseline="0" dirty="0" err="1" smtClean="0"/>
              <a:t>terms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MVP: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create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allowing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buy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sell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letting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purchases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minor</a:t>
            </a:r>
            <a:r>
              <a:rPr lang="es-ES" baseline="0" dirty="0" smtClean="0"/>
              <a:t> use cases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include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problems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preparation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correction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style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implementation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afford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include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Talking</a:t>
            </a:r>
            <a:r>
              <a:rPr lang="es-ES" baseline="0" dirty="0"/>
              <a:t> </a:t>
            </a:r>
            <a:r>
              <a:rPr lang="es-ES" baseline="0" dirty="0" err="1"/>
              <a:t>now</a:t>
            </a:r>
            <a:r>
              <a:rPr lang="es-ES" baseline="0" dirty="0"/>
              <a:t> </a:t>
            </a:r>
            <a:r>
              <a:rPr lang="es-ES" baseline="0" dirty="0" err="1"/>
              <a:t>about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concrete </a:t>
            </a:r>
            <a:r>
              <a:rPr lang="es-ES" baseline="0" dirty="0" err="1"/>
              <a:t>tasks</a:t>
            </a:r>
            <a:r>
              <a:rPr lang="es-ES" baseline="0" dirty="0"/>
              <a:t> done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team</a:t>
            </a:r>
            <a:r>
              <a:rPr lang="es-ES" baseline="0" dirty="0"/>
              <a:t>, </a:t>
            </a:r>
            <a:r>
              <a:rPr lang="es-ES" baseline="0" dirty="0" err="1"/>
              <a:t>everyone</a:t>
            </a:r>
            <a:r>
              <a:rPr lang="es-ES" baseline="0" dirty="0"/>
              <a:t> in </a:t>
            </a:r>
            <a:r>
              <a:rPr lang="es-ES" baseline="0" dirty="0" err="1"/>
              <a:t>the</a:t>
            </a:r>
            <a:r>
              <a:rPr lang="es-ES" baseline="0" dirty="0"/>
              <a:t> sprint has </a:t>
            </a:r>
            <a:r>
              <a:rPr lang="es-ES" baseline="0" dirty="0" err="1"/>
              <a:t>participated</a:t>
            </a:r>
            <a:r>
              <a:rPr lang="es-ES" baseline="0" dirty="0"/>
              <a:t> in meetings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objective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to </a:t>
            </a:r>
            <a:r>
              <a:rPr lang="es-ES" baseline="0" dirty="0" err="1"/>
              <a:t>review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presentations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 and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how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</a:t>
            </a:r>
            <a:r>
              <a:rPr lang="es-ES" baseline="0" dirty="0" err="1"/>
              <a:t>was</a:t>
            </a:r>
            <a:r>
              <a:rPr lang="es-ES" baseline="0" dirty="0"/>
              <a:t> </a:t>
            </a:r>
            <a:r>
              <a:rPr lang="es-ES" baseline="0" dirty="0" err="1"/>
              <a:t>developing</a:t>
            </a:r>
            <a:r>
              <a:rPr lang="es-ES" baseline="0" dirty="0"/>
              <a:t>.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resulted</a:t>
            </a:r>
            <a:r>
              <a:rPr lang="es-ES" baseline="0" dirty="0"/>
              <a:t> in a total of 5 </a:t>
            </a:r>
            <a:r>
              <a:rPr lang="es-ES" baseline="0" dirty="0" err="1"/>
              <a:t>hours</a:t>
            </a:r>
            <a:r>
              <a:rPr lang="es-ES" baseline="0" dirty="0"/>
              <a:t> and 30 minutes per </a:t>
            </a:r>
            <a:r>
              <a:rPr lang="es-ES" baseline="0" dirty="0" err="1"/>
              <a:t>member</a:t>
            </a:r>
            <a:r>
              <a:rPr lang="es-ES" baseline="0" dirty="0"/>
              <a:t>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Now speaking member by member, Alejandro </a:t>
            </a:r>
            <a:r>
              <a:rPr lang="en-US" baseline="0" dirty="0" err="1" smtClean="0"/>
              <a:t>Román</a:t>
            </a:r>
            <a:r>
              <a:rPr lang="en-US" baseline="0" dirty="0" smtClean="0"/>
              <a:t>, our project manager, has been working this sprint helping with the second presentation of the sprint and with the analysis of our pilot plan’s results…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…Doing the tasks’ distribution and he’s also been working in the notebook’s read-only view, solving the problems left by last sprint and correcting its bugs. He has completed the X% of his tasks, with a performance of X% during this week.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Álvaro </a:t>
            </a:r>
            <a:r>
              <a:rPr lang="en-US" baseline="0" dirty="0" err="1"/>
              <a:t>Domínguez</a:t>
            </a:r>
            <a:r>
              <a:rPr lang="en-US" baseline="0" dirty="0"/>
              <a:t>, our business manager, has been working this sprint creating the two presentations done in it, their respective upgrade reports, the application of the pilot plan…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The upgrade of our welcome page and the creation of the contingency plan. That resulted in a 57% of the progress of the task and a performance of 130% during this week.</a:t>
            </a:r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Now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talking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front-end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developers</a:t>
            </a:r>
            <a:r>
              <a:rPr lang="es-ES" baseline="0" dirty="0" smtClean="0"/>
              <a:t>, Miguel Ángel Baños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issues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in </a:t>
            </a:r>
            <a:r>
              <a:rPr lang="es-ES" baseline="0" dirty="0" err="1" smtClean="0"/>
              <a:t>its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read-only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view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solving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bugs and </a:t>
            </a:r>
            <a:r>
              <a:rPr lang="es-ES" baseline="0" dirty="0" err="1" smtClean="0"/>
              <a:t>probelms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. He has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in a X%,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a performance of X%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smtClean="0"/>
              <a:t>Alejandro Garrido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upgrade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style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navigability</a:t>
            </a:r>
            <a:r>
              <a:rPr lang="es-ES" baseline="0" dirty="0" smtClean="0"/>
              <a:t>,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management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update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metrics</a:t>
            </a:r>
            <a:r>
              <a:rPr lang="es-ES" baseline="0" dirty="0" smtClean="0"/>
              <a:t>…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… And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update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budget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sorting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kind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spending</a:t>
            </a:r>
            <a:r>
              <a:rPr lang="es-ES" baseline="0" dirty="0" smtClean="0"/>
              <a:t>. He has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 in a X%,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a performance of X%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We’ll</a:t>
            </a:r>
            <a:r>
              <a:rPr lang="es-ES" baseline="0" dirty="0"/>
              <a:t>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seeing</a:t>
            </a:r>
            <a:r>
              <a:rPr lang="es-ES" baseline="0" dirty="0"/>
              <a:t> </a:t>
            </a:r>
            <a:r>
              <a:rPr lang="es-ES" baseline="0" dirty="0" err="1"/>
              <a:t>which</a:t>
            </a:r>
            <a:r>
              <a:rPr lang="es-ES" baseline="0" dirty="0"/>
              <a:t> idea </a:t>
            </a:r>
            <a:r>
              <a:rPr lang="es-ES" baseline="0" dirty="0" err="1"/>
              <a:t>lies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.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, </a:t>
            </a:r>
            <a:r>
              <a:rPr lang="es-ES" baseline="0" dirty="0" err="1" smtClean="0"/>
              <a:t>let’s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travel</a:t>
            </a:r>
            <a:r>
              <a:rPr lang="es-ES" baseline="0" dirty="0" smtClean="0"/>
              <a:t> a bit back in time: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back-</a:t>
            </a:r>
            <a:r>
              <a:rPr lang="es-ES" baseline="0" dirty="0" err="1" smtClean="0"/>
              <a:t>end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developers</a:t>
            </a:r>
            <a:r>
              <a:rPr lang="es-ES" baseline="0" dirty="0" smtClean="0"/>
              <a:t>, Andrés Fernández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solving</a:t>
            </a:r>
            <a:r>
              <a:rPr lang="es-ES" baseline="0" dirty="0" smtClean="0"/>
              <a:t> bugs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solving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issues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related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…</a:t>
            </a:r>
            <a:endParaRPr lang="es-E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… And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possibility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aseline="0" dirty="0" smtClean="0"/>
              <a:t>of </a:t>
            </a:r>
            <a:r>
              <a:rPr lang="es-ES" baseline="0" dirty="0" err="1" smtClean="0"/>
              <a:t>registering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automatically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using</a:t>
            </a:r>
            <a:r>
              <a:rPr lang="es-ES" baseline="0" dirty="0" smtClean="0"/>
              <a:t> a .</a:t>
            </a:r>
            <a:r>
              <a:rPr lang="es-ES" baseline="0" dirty="0" err="1" smtClean="0"/>
              <a:t>csv</a:t>
            </a:r>
            <a:r>
              <a:rPr lang="es-ES" baseline="0" dirty="0" smtClean="0"/>
              <a:t> file. He has </a:t>
            </a:r>
            <a:r>
              <a:rPr lang="es-ES" baseline="0" dirty="0" err="1" smtClean="0"/>
              <a:t>completed</a:t>
            </a:r>
            <a:r>
              <a:rPr lang="es-ES" baseline="0" dirty="0" smtClean="0"/>
              <a:t> a X%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a performance of X%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Jesús Sosa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demos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sprint,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</a:t>
            </a:r>
            <a:r>
              <a:rPr lang="es-ES" baseline="0" dirty="0" smtClean="0"/>
              <a:t> of bugs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solution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security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issues</a:t>
            </a:r>
            <a:r>
              <a:rPr lang="es-ES" baseline="0" dirty="0" smtClean="0"/>
              <a:t>…</a:t>
            </a: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… And </a:t>
            </a:r>
            <a:r>
              <a:rPr lang="es-ES" baseline="0" dirty="0" err="1" smtClean="0"/>
              <a:t>finishing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starting</a:t>
            </a:r>
            <a:r>
              <a:rPr lang="es-ES" baseline="0" dirty="0" smtClean="0"/>
              <a:t> set. </a:t>
            </a:r>
            <a:r>
              <a:rPr lang="es-ES" baseline="0" dirty="0" err="1" smtClean="0"/>
              <a:t>He’s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a performance of X%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finishing</a:t>
            </a:r>
            <a:r>
              <a:rPr lang="es-ES" baseline="0" dirty="0" smtClean="0"/>
              <a:t> a X%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.</a:t>
            </a:r>
            <a:endParaRPr lang="es-E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-ES" baseline="0" dirty="0" err="1" smtClean="0"/>
              <a:t>Finally</a:t>
            </a:r>
            <a:r>
              <a:rPr lang="es-ES" baseline="0" dirty="0" smtClean="0"/>
              <a:t>, Álvaro Sánchez has </a:t>
            </a:r>
            <a:r>
              <a:rPr lang="es-ES" baseline="0" dirty="0" err="1" smtClean="0"/>
              <a:t>been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transactions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system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solving</a:t>
            </a:r>
            <a:r>
              <a:rPr lang="es-ES" baseline="0" dirty="0" smtClean="0"/>
              <a:t> bugs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Django </a:t>
            </a:r>
            <a:r>
              <a:rPr lang="es-ES" baseline="0" dirty="0" err="1" smtClean="0"/>
              <a:t>model</a:t>
            </a:r>
            <a:r>
              <a:rPr lang="es-ES" baseline="0" dirty="0" smtClean="0"/>
              <a:t>… 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… And </a:t>
            </a:r>
            <a:r>
              <a:rPr lang="es-ES" baseline="0" dirty="0" err="1" smtClean="0"/>
              <a:t>helping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today’s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presentation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He’s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a X% of </a:t>
            </a:r>
            <a:r>
              <a:rPr lang="es-ES" baseline="0" dirty="0" err="1" smtClean="0"/>
              <a:t>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tasks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a performance of X%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To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big</a:t>
            </a:r>
            <a:r>
              <a:rPr lang="es-ES" baseline="0" dirty="0"/>
              <a:t> </a:t>
            </a:r>
            <a:r>
              <a:rPr lang="es-ES" baseline="0" dirty="0" err="1"/>
              <a:t>picture</a:t>
            </a:r>
            <a:r>
              <a:rPr lang="es-ES" baseline="0" dirty="0"/>
              <a:t> </a:t>
            </a:r>
            <a:r>
              <a:rPr lang="es-ES" baseline="0" dirty="0" err="1"/>
              <a:t>behind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’ </a:t>
            </a:r>
            <a:r>
              <a:rPr lang="es-ES" baseline="0" dirty="0" err="1"/>
              <a:t>invested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,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graphic</a:t>
            </a:r>
            <a:r>
              <a:rPr lang="es-ES" baseline="0" dirty="0"/>
              <a:t>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</a:t>
            </a:r>
            <a:r>
              <a:rPr lang="es-ES" baseline="0" dirty="0" err="1"/>
              <a:t>between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estimated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real </a:t>
            </a:r>
            <a:r>
              <a:rPr lang="es-ES" baseline="0" dirty="0" err="1"/>
              <a:t>hours</a:t>
            </a:r>
            <a:r>
              <a:rPr lang="es-ES" baseline="0" dirty="0"/>
              <a:t> </a:t>
            </a:r>
            <a:r>
              <a:rPr lang="es-ES" baseline="0" dirty="0" err="1"/>
              <a:t>invested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each</a:t>
            </a:r>
            <a:r>
              <a:rPr lang="es-ES" baseline="0" dirty="0"/>
              <a:t> </a:t>
            </a:r>
            <a:r>
              <a:rPr lang="es-ES" baseline="0" dirty="0" err="1"/>
              <a:t>member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sprint.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difference</a:t>
            </a:r>
            <a:r>
              <a:rPr lang="es-ES" baseline="0" dirty="0"/>
              <a:t> has </a:t>
            </a:r>
            <a:r>
              <a:rPr lang="es-ES" baseline="0" dirty="0" err="1"/>
              <a:t>significantly</a:t>
            </a:r>
            <a:r>
              <a:rPr lang="es-ES" baseline="0" dirty="0"/>
              <a:t> </a:t>
            </a:r>
            <a:r>
              <a:rPr lang="es-ES" baseline="0" dirty="0" err="1"/>
              <a:t>decreased</a:t>
            </a:r>
            <a:r>
              <a:rPr lang="es-ES" baseline="0" dirty="0"/>
              <a:t> </a:t>
            </a:r>
            <a:r>
              <a:rPr lang="es-ES" baseline="0" dirty="0" err="1"/>
              <a:t>since</a:t>
            </a:r>
            <a:r>
              <a:rPr lang="es-ES" baseline="0" dirty="0"/>
              <a:t> </a:t>
            </a:r>
            <a:r>
              <a:rPr lang="es-ES" baseline="0" dirty="0" err="1"/>
              <a:t>last</a:t>
            </a:r>
            <a:r>
              <a:rPr lang="es-ES" baseline="0" dirty="0"/>
              <a:t> time, </a:t>
            </a: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still</a:t>
            </a:r>
            <a:r>
              <a:rPr lang="es-ES" baseline="0" dirty="0"/>
              <a:t> </a:t>
            </a:r>
            <a:r>
              <a:rPr lang="es-ES" baseline="0" dirty="0" err="1"/>
              <a:t>there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to</a:t>
            </a:r>
            <a:r>
              <a:rPr lang="es-ES" baseline="0" dirty="0"/>
              <a:t> do </a:t>
            </a:r>
            <a:r>
              <a:rPr lang="es-ES" baseline="0" dirty="0" err="1"/>
              <a:t>if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want</a:t>
            </a:r>
            <a:r>
              <a:rPr lang="es-ES" baseline="0" dirty="0"/>
              <a:t> </a:t>
            </a:r>
            <a:r>
              <a:rPr lang="es-ES" baseline="0" dirty="0" err="1"/>
              <a:t>to</a:t>
            </a:r>
            <a:r>
              <a:rPr lang="es-ES" baseline="0" dirty="0"/>
              <a:t> </a:t>
            </a:r>
            <a:r>
              <a:rPr lang="es-ES" baseline="0" dirty="0" err="1"/>
              <a:t>keep</a:t>
            </a:r>
            <a:r>
              <a:rPr lang="es-ES" baseline="0" dirty="0"/>
              <a:t> </a:t>
            </a:r>
            <a:r>
              <a:rPr lang="es-ES" baseline="0" dirty="0" err="1"/>
              <a:t>these</a:t>
            </a:r>
            <a:r>
              <a:rPr lang="es-ES" baseline="0" dirty="0"/>
              <a:t> figures.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To show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/>
              <a:t>today</a:t>
            </a:r>
            <a:r>
              <a:rPr lang="es-ES" baseline="0" dirty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a link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a demo,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star</a:t>
            </a:r>
            <a:r>
              <a:rPr lang="es-ES" baseline="0" dirty="0"/>
              <a:t> use case: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creation</a:t>
            </a:r>
            <a:r>
              <a:rPr lang="es-ES" baseline="0" dirty="0"/>
              <a:t> and </a:t>
            </a:r>
            <a:r>
              <a:rPr lang="es-ES" baseline="0" dirty="0" err="1"/>
              <a:t>buying</a:t>
            </a:r>
            <a:r>
              <a:rPr lang="es-ES" baseline="0" dirty="0"/>
              <a:t> of </a:t>
            </a:r>
            <a:r>
              <a:rPr lang="es-ES" baseline="0" dirty="0" err="1"/>
              <a:t>an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Demo: </a:t>
            </a:r>
            <a:r>
              <a:rPr lang="es-ES" baseline="0" dirty="0"/>
              <a:t>https://</a:t>
            </a:r>
            <a:r>
              <a:rPr lang="es-ES" baseline="0" dirty="0" smtClean="0"/>
              <a:t>youtu.be/3YsYJetMqHo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Paypal’s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credentials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school</a:t>
            </a:r>
            <a:r>
              <a:rPr lang="es-ES" baseline="0" dirty="0" smtClean="0"/>
              <a:t>: </a:t>
            </a:r>
            <a:r>
              <a:rPr lang="es-E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schoolCC@hotmail.com</a:t>
            </a:r>
            <a:r>
              <a:rPr lang="es-E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/ climbcodeISPP2018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 smtClean="0"/>
              <a:t>results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applying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plan.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designed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 </a:t>
            </a:r>
            <a:r>
              <a:rPr lang="es-ES" baseline="0" dirty="0" err="1" smtClean="0"/>
              <a:t>based</a:t>
            </a:r>
            <a:r>
              <a:rPr lang="es-ES" baseline="0" dirty="0" smtClean="0"/>
              <a:t> in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asking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star</a:t>
            </a:r>
            <a:r>
              <a:rPr lang="es-ES" baseline="0" dirty="0" smtClean="0"/>
              <a:t> use case (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purchase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), </a:t>
            </a:r>
            <a:r>
              <a:rPr lang="es-ES" baseline="0" dirty="0" err="1" smtClean="0"/>
              <a:t>what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suggestions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change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much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).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i="0" dirty="0" smtClean="0">
                <a:latin typeface="Dosis" panose="020B0604020202020204" charset="0"/>
              </a:rPr>
              <a:t>We’re sure everyone remembers those days at high school in which</a:t>
            </a:r>
            <a:r>
              <a:rPr lang="en-US" sz="1100" i="0" baseline="0" dirty="0" smtClean="0">
                <a:latin typeface="Dosis" panose="020B0604020202020204" charset="0"/>
              </a:rPr>
              <a:t> they had a lot of homework to do, copying the questions and doing them to show them in class. A bit boring and tiring, wasn’t it? And also for the teacher, because he/she also needed to search in the books the exercises he/she wanted us to do.</a:t>
            </a:r>
            <a:endParaRPr lang="en-US" sz="1100" i="0" dirty="0">
              <a:latin typeface="Dosis" panose="020B060402020202020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received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include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automatic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registration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a .</a:t>
            </a:r>
            <a:r>
              <a:rPr lang="es-ES" baseline="0" dirty="0" err="1" smtClean="0"/>
              <a:t>csv</a:t>
            </a:r>
            <a:r>
              <a:rPr lang="es-ES" baseline="0" dirty="0" smtClean="0"/>
              <a:t> file, to </a:t>
            </a:r>
            <a:r>
              <a:rPr lang="es-ES" baseline="0" dirty="0" err="1" smtClean="0"/>
              <a:t>keep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safe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student’s</a:t>
            </a:r>
            <a:r>
              <a:rPr lang="es-ES" baseline="0" dirty="0" smtClean="0"/>
              <a:t> personal </a:t>
            </a:r>
            <a:r>
              <a:rPr lang="es-ES" baseline="0" dirty="0" err="1" smtClean="0"/>
              <a:t>information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including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including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dashboard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students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Sadly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include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feedback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due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lack</a:t>
            </a:r>
            <a:r>
              <a:rPr lang="es-ES" baseline="0" dirty="0" smtClean="0"/>
              <a:t> of time, </a:t>
            </a:r>
            <a:r>
              <a:rPr lang="es-ES" baseline="0" dirty="0" err="1" smtClean="0"/>
              <a:t>such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case of </a:t>
            </a:r>
            <a:r>
              <a:rPr lang="es-ES" baseline="0" dirty="0" err="1" smtClean="0"/>
              <a:t>changing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pdf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print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correcting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automatically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As a </a:t>
            </a:r>
            <a:r>
              <a:rPr lang="es-ES" baseline="0" dirty="0" err="1" smtClean="0"/>
              <a:t>result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pilot</a:t>
            </a:r>
            <a:r>
              <a:rPr lang="es-ES" baseline="0" dirty="0" smtClean="0"/>
              <a:t> plan,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of 10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25 </a:t>
            </a:r>
            <a:r>
              <a:rPr lang="es-ES" baseline="0" dirty="0" err="1" smtClean="0"/>
              <a:t>inverviewed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divided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bewteen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teachers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graphic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received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messages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join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so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expect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numbers</a:t>
            </a:r>
            <a:r>
              <a:rPr lang="es-ES" baseline="0" dirty="0" smtClean="0"/>
              <a:t> as time </a:t>
            </a:r>
            <a:r>
              <a:rPr lang="es-ES" baseline="0" dirty="0" err="1" smtClean="0"/>
              <a:t>goes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interviewed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agree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70% of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says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given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2 and 4 euros,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mostly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agree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3 and 5 euros.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Also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asked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agreed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range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prices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would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150 and 250 euros,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price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smallest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between</a:t>
            </a:r>
            <a:r>
              <a:rPr lang="es-ES" baseline="0" dirty="0" smtClean="0"/>
              <a:t> 500 and 600 euros,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medium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license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Finally</a:t>
            </a:r>
            <a:r>
              <a:rPr lang="es-ES" dirty="0"/>
              <a:t>, </a:t>
            </a:r>
            <a:r>
              <a:rPr lang="es-ES" dirty="0" err="1"/>
              <a:t>we’ll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situation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Currently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spent</a:t>
            </a:r>
            <a:r>
              <a:rPr lang="es-ES" baseline="0" dirty="0"/>
              <a:t> a total </a:t>
            </a:r>
            <a:r>
              <a:rPr lang="es-ES" baseline="0" dirty="0" err="1"/>
              <a:t>amount</a:t>
            </a:r>
            <a:r>
              <a:rPr lang="es-ES" baseline="0" dirty="0"/>
              <a:t> of 900 </a:t>
            </a:r>
            <a:r>
              <a:rPr lang="es-ES" baseline="0" dirty="0" err="1"/>
              <a:t>hours</a:t>
            </a:r>
            <a:r>
              <a:rPr lang="es-ES" baseline="0" dirty="0"/>
              <a:t> and 16k euros,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80 and a 55 </a:t>
            </a:r>
            <a:r>
              <a:rPr lang="es-ES" baseline="0" dirty="0" err="1"/>
              <a:t>percent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total, and </a:t>
            </a:r>
            <a:r>
              <a:rPr lang="es-ES" baseline="0" dirty="0" err="1"/>
              <a:t>different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50 </a:t>
            </a:r>
            <a:r>
              <a:rPr lang="es-ES" baseline="0" dirty="0" err="1"/>
              <a:t>expected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week</a:t>
            </a:r>
            <a:r>
              <a:rPr lang="es-ES" baseline="0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investment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divided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direct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indirect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costs</a:t>
            </a:r>
            <a:r>
              <a:rPr lang="es-ES" baseline="0" dirty="0" smtClean="0"/>
              <a:t>, X and Y,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shown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slide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.</a:t>
            </a: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hours</a:t>
            </a:r>
            <a:r>
              <a:rPr lang="es-ES" baseline="0" dirty="0"/>
              <a:t> and </a:t>
            </a:r>
            <a:r>
              <a:rPr lang="es-ES" baseline="0" dirty="0" err="1"/>
              <a:t>money</a:t>
            </a:r>
            <a:r>
              <a:rPr lang="es-ES" baseline="0" dirty="0"/>
              <a:t> </a:t>
            </a:r>
            <a:r>
              <a:rPr lang="es-ES" baseline="0" dirty="0" err="1"/>
              <a:t>investments</a:t>
            </a:r>
            <a:r>
              <a:rPr lang="es-ES" baseline="0" dirty="0"/>
              <a:t> are visible in </a:t>
            </a:r>
            <a:r>
              <a:rPr lang="es-ES" baseline="0" dirty="0" err="1"/>
              <a:t>these</a:t>
            </a:r>
            <a:r>
              <a:rPr lang="es-ES" baseline="0" dirty="0"/>
              <a:t> </a:t>
            </a:r>
            <a:r>
              <a:rPr lang="es-ES" baseline="0" dirty="0" err="1"/>
              <a:t>burndown</a:t>
            </a:r>
            <a:r>
              <a:rPr lang="es-ES" baseline="0" dirty="0"/>
              <a:t> </a:t>
            </a:r>
            <a:r>
              <a:rPr lang="es-ES" baseline="0" dirty="0" err="1"/>
              <a:t>graphics</a:t>
            </a:r>
            <a:r>
              <a:rPr lang="es-ES" baseline="0" dirty="0"/>
              <a:t>.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first</a:t>
            </a:r>
            <a:r>
              <a:rPr lang="es-ES" baseline="0" dirty="0"/>
              <a:t> </a:t>
            </a:r>
            <a:r>
              <a:rPr lang="es-ES" baseline="0" dirty="0" err="1"/>
              <a:t>one</a:t>
            </a:r>
            <a:r>
              <a:rPr lang="es-ES" baseline="0" dirty="0"/>
              <a:t> shows </a:t>
            </a:r>
            <a:r>
              <a:rPr lang="es-ES" baseline="0" dirty="0" err="1"/>
              <a:t>us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amount</a:t>
            </a:r>
            <a:r>
              <a:rPr lang="es-ES" baseline="0" dirty="0"/>
              <a:t> of </a:t>
            </a:r>
            <a:r>
              <a:rPr lang="es-ES" baseline="0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done at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moment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sprint, </a:t>
            </a:r>
            <a:r>
              <a:rPr lang="es-ES" baseline="0" dirty="0" err="1"/>
              <a:t>comparing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to </a:t>
            </a:r>
            <a:r>
              <a:rPr lang="es-ES" baseline="0" dirty="0" err="1"/>
              <a:t>the</a:t>
            </a:r>
            <a:r>
              <a:rPr lang="es-ES" baseline="0" dirty="0"/>
              <a:t> ideal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sprint </a:t>
            </a:r>
            <a:r>
              <a:rPr lang="es-ES" baseline="0" dirty="0" err="1"/>
              <a:t>itself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="1" i="1" u="sng" baseline="0" dirty="0" smtClean="0"/>
              <a:t>PATATA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Then… What if there was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back in those days a way to do both things easier and faster? A way to do those tasks in our computers?</a:t>
            </a:r>
            <a:endParaRPr i="1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shows </a:t>
            </a:r>
            <a:r>
              <a:rPr lang="es-ES" dirty="0" err="1"/>
              <a:t>us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Story</a:t>
            </a:r>
            <a:r>
              <a:rPr lang="es-ES" baseline="0" dirty="0"/>
              <a:t> </a:t>
            </a:r>
            <a:r>
              <a:rPr lang="es-ES" baseline="0" dirty="0" err="1"/>
              <a:t>Points</a:t>
            </a:r>
            <a:r>
              <a:rPr lang="es-ES" baseline="0" dirty="0"/>
              <a:t> done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full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</a:t>
            </a:r>
            <a:r>
              <a:rPr lang="es-ES" baseline="0" dirty="0" err="1"/>
              <a:t>comparing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remaining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whole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and </a:t>
            </a:r>
            <a:r>
              <a:rPr lang="es-ES" baseline="0" dirty="0" err="1"/>
              <a:t>the</a:t>
            </a:r>
            <a:r>
              <a:rPr lang="es-ES" baseline="0" dirty="0"/>
              <a:t> ideal </a:t>
            </a:r>
            <a:r>
              <a:rPr lang="es-ES" baseline="0" dirty="0" err="1"/>
              <a:t>development</a:t>
            </a:r>
            <a:r>
              <a:rPr lang="es-ES" baseline="0" dirty="0"/>
              <a:t> of </a:t>
            </a:r>
            <a:r>
              <a:rPr lang="es-ES" baseline="0" dirty="0" err="1"/>
              <a:t>it</a:t>
            </a:r>
            <a:r>
              <a:rPr lang="es-ES" baseline="0" dirty="0"/>
              <a:t>. As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see</a:t>
            </a:r>
            <a:r>
              <a:rPr lang="es-ES" baseline="0" dirty="0"/>
              <a:t>, </a:t>
            </a:r>
            <a:r>
              <a:rPr lang="es-ES" b="1" i="1" u="sng" baseline="0" dirty="0" smtClean="0"/>
              <a:t>PATATA</a:t>
            </a:r>
            <a:r>
              <a:rPr lang="es-ES" baseline="0" dirty="0" smtClean="0"/>
              <a:t>.</a:t>
            </a:r>
            <a:endParaRPr lang="es-E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Seeing</a:t>
            </a:r>
            <a:r>
              <a:rPr lang="es-ES" dirty="0" smtClean="0"/>
              <a:t> </a:t>
            </a:r>
            <a:r>
              <a:rPr lang="es-ES" dirty="0" err="1" smtClean="0"/>
              <a:t>those</a:t>
            </a:r>
            <a:r>
              <a:rPr lang="es-ES" dirty="0" smtClean="0"/>
              <a:t> figures </a:t>
            </a:r>
            <a:r>
              <a:rPr lang="es-ES" dirty="0" err="1" smtClean="0"/>
              <a:t>makes</a:t>
            </a:r>
            <a:r>
              <a:rPr lang="es-ES" dirty="0" smtClean="0"/>
              <a:t> </a:t>
            </a:r>
            <a:r>
              <a:rPr lang="es-ES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about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viability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measure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decided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study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current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usage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saw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current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56%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inverviewed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increase</a:t>
            </a:r>
            <a:r>
              <a:rPr lang="es-ES" baseline="0" dirty="0" smtClean="0"/>
              <a:t> of 4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per </a:t>
            </a:r>
            <a:r>
              <a:rPr lang="es-ES" baseline="0" dirty="0" err="1" smtClean="0"/>
              <a:t>week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Having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mind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see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breaking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point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located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10th </a:t>
            </a:r>
            <a:r>
              <a:rPr lang="es-ES" baseline="0" dirty="0" err="1" smtClean="0"/>
              <a:t>month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after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release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product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increasing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number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amount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before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average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purchase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of 10 per </a:t>
            </a:r>
            <a:r>
              <a:rPr lang="es-ES" baseline="0" dirty="0" err="1" smtClean="0"/>
              <a:t>month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smtClean="0"/>
              <a:t>So, as a </a:t>
            </a:r>
            <a:r>
              <a:rPr lang="es-ES" baseline="0" dirty="0" err="1" smtClean="0"/>
              <a:t>conclusion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say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finished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now</a:t>
            </a:r>
            <a:r>
              <a:rPr lang="es-ES" baseline="0" dirty="0" smtClean="0"/>
              <a:t> a new </a:t>
            </a:r>
            <a:r>
              <a:rPr lang="es-ES" baseline="0" dirty="0" err="1" smtClean="0"/>
              <a:t>phase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begins</a:t>
            </a:r>
            <a:r>
              <a:rPr lang="es-ES" baseline="0" dirty="0" smtClean="0"/>
              <a:t>, more </a:t>
            </a:r>
            <a:r>
              <a:rPr lang="es-ES" baseline="0" dirty="0" err="1" smtClean="0"/>
              <a:t>focused</a:t>
            </a:r>
            <a:r>
              <a:rPr lang="es-ES" baseline="0" dirty="0" smtClean="0"/>
              <a:t> in marketing and </a:t>
            </a:r>
            <a:r>
              <a:rPr lang="es-ES" baseline="0" dirty="0" err="1" smtClean="0"/>
              <a:t>getting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situation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thanks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team’s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effort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phase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very</a:t>
            </a:r>
            <a:r>
              <a:rPr lang="es-ES" baseline="0" dirty="0" smtClean="0"/>
              <a:t> positive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becasue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good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development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expect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good</a:t>
            </a:r>
            <a:r>
              <a:rPr lang="es-ES" baseline="0" dirty="0" smtClean="0"/>
              <a:t> performance </a:t>
            </a:r>
            <a:r>
              <a:rPr lang="es-ES" baseline="0" dirty="0" err="1" smtClean="0"/>
              <a:t>during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next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phases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too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to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ClimbCode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web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acts</a:t>
            </a:r>
            <a:r>
              <a:rPr lang="es-ES" baseline="0" dirty="0"/>
              <a:t> as a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tool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teaching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help</a:t>
            </a:r>
            <a:r>
              <a:rPr lang="es-ES" baseline="0" dirty="0"/>
              <a:t> of </a:t>
            </a:r>
            <a:r>
              <a:rPr lang="es-ES" baseline="0" dirty="0" err="1"/>
              <a:t>programming</a:t>
            </a:r>
            <a:r>
              <a:rPr lang="es-ES" baseline="0" dirty="0"/>
              <a:t> and software.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But</a:t>
            </a:r>
            <a:r>
              <a:rPr lang="es-ES" baseline="0" dirty="0"/>
              <a:t> </a:t>
            </a:r>
            <a:r>
              <a:rPr lang="es-ES" baseline="0" dirty="0" err="1"/>
              <a:t>then</a:t>
            </a:r>
            <a:r>
              <a:rPr lang="es-ES" baseline="0" dirty="0"/>
              <a:t>, </a:t>
            </a:r>
            <a:r>
              <a:rPr lang="es-ES" baseline="0" dirty="0" err="1"/>
              <a:t>is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</a:t>
            </a:r>
            <a:r>
              <a:rPr lang="es-ES" baseline="0" dirty="0" err="1"/>
              <a:t>imperative</a:t>
            </a:r>
            <a:r>
              <a:rPr lang="es-ES" baseline="0" dirty="0"/>
              <a:t> to </a:t>
            </a:r>
            <a:r>
              <a:rPr lang="es-ES" baseline="0" dirty="0" err="1"/>
              <a:t>know</a:t>
            </a:r>
            <a:r>
              <a:rPr lang="es-ES" baseline="0" dirty="0"/>
              <a:t> </a:t>
            </a:r>
            <a:r>
              <a:rPr lang="es-ES" baseline="0" dirty="0" err="1"/>
              <a:t>programming</a:t>
            </a:r>
            <a:r>
              <a:rPr lang="es-ES" baseline="0" dirty="0"/>
              <a:t> to use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 as a </a:t>
            </a:r>
            <a:r>
              <a:rPr lang="es-ES" baseline="0" dirty="0" err="1"/>
              <a:t>school</a:t>
            </a:r>
            <a:r>
              <a:rPr lang="es-ES" baseline="0" dirty="0"/>
              <a:t>?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is</a:t>
            </a:r>
            <a:r>
              <a:rPr lang="es-ES" baseline="0" dirty="0"/>
              <a:t> a </a:t>
            </a:r>
            <a:r>
              <a:rPr lang="es-ES" baseline="0" dirty="0" err="1"/>
              <a:t>question</a:t>
            </a:r>
            <a:r>
              <a:rPr lang="es-ES" baseline="0" dirty="0"/>
              <a:t> </a:t>
            </a:r>
            <a:r>
              <a:rPr lang="es-ES" baseline="0" dirty="0" err="1"/>
              <a:t>whose</a:t>
            </a:r>
            <a:r>
              <a:rPr lang="es-ES" baseline="0" dirty="0"/>
              <a:t> </a:t>
            </a:r>
            <a:r>
              <a:rPr lang="es-ES" baseline="0" dirty="0" err="1"/>
              <a:t>answer</a:t>
            </a:r>
            <a:r>
              <a:rPr lang="es-ES" baseline="0" dirty="0"/>
              <a:t> can be a </a:t>
            </a:r>
            <a:r>
              <a:rPr lang="es-ES" baseline="0" dirty="0" err="1"/>
              <a:t>little</a:t>
            </a:r>
            <a:r>
              <a:rPr lang="es-ES" baseline="0" dirty="0"/>
              <a:t> </a:t>
            </a:r>
            <a:r>
              <a:rPr lang="es-ES" baseline="0" dirty="0" smtClean="0"/>
              <a:t>controversial,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if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could</a:t>
            </a:r>
            <a:r>
              <a:rPr lang="es-ES" baseline="0" dirty="0" smtClean="0"/>
              <a:t> be </a:t>
            </a:r>
            <a:r>
              <a:rPr lang="es-ES" baseline="0" dirty="0" err="1" smtClean="0"/>
              <a:t>interesting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encourage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don’t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very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interested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because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fact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having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things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involves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seems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interesting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idea of </a:t>
            </a:r>
            <a:r>
              <a:rPr lang="es-ES" baseline="0" dirty="0" err="1" smtClean="0"/>
              <a:t>programming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technologies</a:t>
            </a:r>
            <a:r>
              <a:rPr lang="es-ES" dirty="0" smtClean="0"/>
              <a:t> </a:t>
            </a: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to </a:t>
            </a:r>
            <a:r>
              <a:rPr lang="es-ES" dirty="0" err="1" smtClean="0"/>
              <a:t>develop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work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methodology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we’re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following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7413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gif"/><Relationship Id="rId5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11.png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e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ClimbCode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Methodology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10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Resultado de imagen de SC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0012"/>
            <a:ext cx="6836569" cy="683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hape 580"/>
          <p:cNvSpPr txBox="1">
            <a:spLocks noGrp="1"/>
          </p:cNvSpPr>
          <p:nvPr>
            <p:ph type="body" idx="1"/>
          </p:nvPr>
        </p:nvSpPr>
        <p:spPr>
          <a:xfrm>
            <a:off x="3525788" y="5589240"/>
            <a:ext cx="2160240" cy="72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5000" dirty="0"/>
              <a:t>SCRUM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2407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Main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11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272" name="Picture 8" descr="django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05115"/>
            <a:ext cx="4680520" cy="24308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ytho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335934"/>
            <a:ext cx="4680520" cy="1981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0" name="Picture 2" descr="Resultado de imagen de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52" y="2276872"/>
            <a:ext cx="1858216" cy="19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Bootstra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72" y="3933056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7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Deployment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12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2420888"/>
            <a:ext cx="3600400" cy="29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Herok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5718"/>
            <a:ext cx="2328096" cy="36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5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13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Resultado de imagen de JavaScript blue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2" descr="Resultado de imagen de Ace plugin javascript logo"/>
          <p:cNvSpPr>
            <a:spLocks noChangeAspect="1" noChangeArrowheads="1"/>
          </p:cNvSpPr>
          <p:nvPr/>
        </p:nvSpPr>
        <p:spPr bwMode="auto">
          <a:xfrm>
            <a:off x="155575" y="-974725"/>
            <a:ext cx="3048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51" name="Picture 3" descr="C:\Users\ALVARO\Desktop\papai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34" y="3726286"/>
            <a:ext cx="3738744" cy="250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Interactive</a:t>
            </a:r>
            <a:r>
              <a:rPr lang="es-ES" sz="4000" dirty="0"/>
              <a:t> </a:t>
            </a:r>
            <a:r>
              <a:rPr lang="es-ES" sz="4000" dirty="0" err="1"/>
              <a:t>Exercises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4F52AF87-3C72-47C8-B030-E52F1A5D1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184" y="2191122"/>
            <a:ext cx="1885950" cy="188595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xmlns="" id="{2F1934BB-8D4B-4E20-AC67-60E30865A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071" y="1777544"/>
            <a:ext cx="3990975" cy="275272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xmlns="" id="{2BDC9674-AB6E-430C-BF6E-A8C354FB6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390" y="3919534"/>
            <a:ext cx="16668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8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/>
              <a:t>Technologies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/>
              <a:t>Knowledge</a:t>
            </a:r>
            <a:r>
              <a:rPr lang="es-ES" sz="4000" dirty="0"/>
              <a:t>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14</a:t>
            </a:r>
          </a:p>
        </p:txBody>
      </p:sp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[Foto]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4" descr="[Foto]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F51E626-A9AE-437D-8C85-8133D63FB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587" y="1803648"/>
            <a:ext cx="66008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8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Things Done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155119454"/>
              </p:ext>
            </p:extLst>
          </p:nvPr>
        </p:nvGraphicFramePr>
        <p:xfrm>
          <a:off x="179512" y="1452806"/>
          <a:ext cx="8856984" cy="4969921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49522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34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34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34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34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53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TOTAL</a:t>
                      </a: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PROBLEMS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(&gt; 0)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0</a:t>
                      </a:r>
                      <a:endParaRPr lang="es-ES"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</a:t>
                      </a: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1392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SP &amp; PRIORITIES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ESTIMATION</a:t>
                      </a: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ERROR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(&lt; </a:t>
                      </a:r>
                      <a:r>
                        <a:rPr lang="es-ES" sz="3400" b="0" baseline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10%)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36%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3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  <a:r>
                        <a:rPr lang="es-ES" sz="3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15%</a:t>
                      </a:r>
                      <a:endParaRPr sz="3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19</a:t>
            </a:r>
          </a:p>
        </p:txBody>
      </p:sp>
      <p:pic>
        <p:nvPicPr>
          <p:cNvPr id="17" name="Picture 10" descr="Resultado de imagen de Checkli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5863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n de Balanza ico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9" y="4725144"/>
            <a:ext cx="1521096" cy="15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 err="1"/>
              <a:t>Problems</a:t>
            </a:r>
            <a:r>
              <a:rPr lang="es-ES" sz="4800" dirty="0"/>
              <a:t>’ Status</a:t>
            </a:r>
            <a:endParaRPr sz="4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E099F2DB-04FD-4201-B161-462264DA4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64" y="2997152"/>
            <a:ext cx="1657581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8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748001306"/>
              </p:ext>
            </p:extLst>
          </p:nvPr>
        </p:nvGraphicFramePr>
        <p:xfrm>
          <a:off x="207344" y="1556793"/>
          <a:ext cx="8856984" cy="4837728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972622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>
                          <a:solidFill>
                            <a:schemeClr val="bg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PROBLEM</a:t>
                      </a:r>
                      <a:endParaRPr sz="4000" b="0" dirty="0">
                        <a:solidFill>
                          <a:schemeClr val="bg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SOLUTION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dirty="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RESULT</a:t>
                      </a:r>
                      <a:endParaRPr sz="4000" dirty="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191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BIG</a:t>
                      </a:r>
                      <a:r>
                        <a:rPr lang="es-ES" sz="4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TASKS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(&lt; 10%)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Before</a:t>
                      </a: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 22% 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err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After</a:t>
                      </a: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: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17%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20</a:t>
            </a:r>
          </a:p>
        </p:txBody>
      </p:sp>
      <p:pic>
        <p:nvPicPr>
          <p:cNvPr id="8" name="Picture 2" descr="Resultado de imagen de Heavy Th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77072"/>
            <a:ext cx="1695707" cy="169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SÃ­mbolo divisiÃ³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60455"/>
            <a:ext cx="2003078" cy="151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4800" dirty="0" err="1"/>
              <a:t>Problems</a:t>
            </a:r>
            <a:r>
              <a:rPr lang="es-ES" sz="4800" dirty="0"/>
              <a:t>’ Status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195514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Performance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21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548"/>
          <p:cNvSpPr txBox="1">
            <a:spLocks noGrp="1"/>
          </p:cNvSpPr>
          <p:nvPr>
            <p:ph type="body" idx="1"/>
          </p:nvPr>
        </p:nvSpPr>
        <p:spPr>
          <a:xfrm>
            <a:off x="460375" y="5282752"/>
            <a:ext cx="8177387" cy="792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4200" dirty="0"/>
              <a:t>COMPLETED SP / REAL TOTAL HOURS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8B3E5568-9781-463E-AF3F-6B3A9E718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50" y="1733550"/>
            <a:ext cx="6591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37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Contingency Plan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39</a:t>
            </a:r>
          </a:p>
        </p:txBody>
      </p:sp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835696" y="1484784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6000" dirty="0" err="1"/>
              <a:t>Punishments</a:t>
            </a: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3779911" y="2917508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2" name="Shape 548"/>
          <p:cNvSpPr txBox="1">
            <a:spLocks/>
          </p:cNvSpPr>
          <p:nvPr/>
        </p:nvSpPr>
        <p:spPr>
          <a:xfrm>
            <a:off x="1753741" y="3280418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6000" dirty="0" err="1"/>
              <a:t>Team</a:t>
            </a:r>
            <a:r>
              <a:rPr lang="es-ES" sz="6000" dirty="0"/>
              <a:t> </a:t>
            </a:r>
            <a:r>
              <a:rPr lang="es-ES" sz="6000" dirty="0" err="1"/>
              <a:t>Building</a:t>
            </a:r>
            <a:endParaRPr lang="es-ES" sz="6000" dirty="0"/>
          </a:p>
        </p:txBody>
      </p:sp>
      <p:sp>
        <p:nvSpPr>
          <p:cNvPr id="13" name="Shape 625"/>
          <p:cNvSpPr txBox="1">
            <a:spLocks/>
          </p:cNvSpPr>
          <p:nvPr/>
        </p:nvSpPr>
        <p:spPr>
          <a:xfrm>
            <a:off x="3779911" y="4494045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4" name="Shape 548"/>
          <p:cNvSpPr txBox="1">
            <a:spLocks/>
          </p:cNvSpPr>
          <p:nvPr/>
        </p:nvSpPr>
        <p:spPr>
          <a:xfrm>
            <a:off x="1835696" y="4856955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6000" dirty="0" err="1"/>
              <a:t>Tasks</a:t>
            </a:r>
            <a:r>
              <a:rPr lang="es-ES" sz="6000" dirty="0"/>
              <a:t>’ </a:t>
            </a:r>
            <a:r>
              <a:rPr lang="es-ES" sz="6000" dirty="0" err="1"/>
              <a:t>Distribution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227509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3600" dirty="0"/>
              <a:t>Idea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/>
              <a:t>Technologies &amp; </a:t>
            </a:r>
            <a:r>
              <a:rPr lang="es-ES" sz="3600" dirty="0" err="1"/>
              <a:t>Work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err="1"/>
              <a:t>Things</a:t>
            </a:r>
            <a:r>
              <a:rPr lang="es-ES" sz="3600" dirty="0"/>
              <a:t> Done</a:t>
            </a:r>
          </a:p>
          <a:p>
            <a:pPr>
              <a:spcBef>
                <a:spcPts val="0"/>
              </a:spcBef>
            </a:pPr>
            <a:r>
              <a:rPr lang="es-ES" sz="3600" dirty="0" err="1"/>
              <a:t>Pilot</a:t>
            </a:r>
            <a:r>
              <a:rPr lang="es-ES" sz="3600" dirty="0"/>
              <a:t> </a:t>
            </a:r>
            <a:r>
              <a:rPr lang="es-ES" sz="3600" dirty="0" err="1"/>
              <a:t>Plan’s</a:t>
            </a:r>
            <a:r>
              <a:rPr lang="es-ES" sz="3600" dirty="0"/>
              <a:t> </a:t>
            </a:r>
            <a:r>
              <a:rPr lang="es-ES" sz="3600" dirty="0" err="1"/>
              <a:t>Results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/>
              <a:t>Status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sp>
        <p:nvSpPr>
          <p:cNvPr id="5" name="Shape 729"/>
          <p:cNvSpPr/>
          <p:nvPr/>
        </p:nvSpPr>
        <p:spPr>
          <a:xfrm>
            <a:off x="5220072" y="2272618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Features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22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169967" y="505573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5C35ED14-3FFD-4CEB-8B91-475B6E272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747" y="1500034"/>
            <a:ext cx="2209800" cy="2209800"/>
          </a:xfrm>
          <a:prstGeom prst="rect">
            <a:avLst/>
          </a:prstGeom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90" y="332754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5">
            <a:extLst>
              <a:ext uri="{FF2B5EF4-FFF2-40B4-BE49-F238E27FC236}">
                <a16:creationId xmlns:a16="http://schemas.microsoft.com/office/drawing/2014/main" xmlns="" id="{8F7025B3-EF36-4E32-A619-EF31E9D0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673" y="1325454"/>
            <a:ext cx="2079566" cy="2088231"/>
          </a:xfrm>
          <a:prstGeom prst="rect">
            <a:avLst/>
          </a:prstGeom>
        </p:spPr>
      </p:pic>
      <p:pic>
        <p:nvPicPr>
          <p:cNvPr id="14" name="Picture 8" descr="django_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460" y="3860932"/>
            <a:ext cx="3445991" cy="17896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244463" y="2957207"/>
            <a:ext cx="3519478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Transactions</a:t>
            </a:r>
            <a:endParaRPr lang="en" sz="4400" dirty="0"/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1449834" y="591167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Ordinary Use Cases</a:t>
            </a:r>
            <a:endParaRPr lang="en" sz="4000" dirty="0"/>
          </a:p>
        </p:txBody>
      </p:sp>
    </p:spTree>
    <p:extLst>
      <p:ext uri="{BB962C8B-B14F-4D97-AF65-F5344CB8AC3E}">
        <p14:creationId xmlns:p14="http://schemas.microsoft.com/office/powerpoint/2010/main" val="3104816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71A6393-1707-4DD4-A80A-E26EF833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64" y="1441413"/>
            <a:ext cx="1498915" cy="2118365"/>
          </a:xfrm>
          <a:prstGeom prst="rect">
            <a:avLst/>
          </a:prstGeom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Features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23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Bootstr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71" y="1384471"/>
            <a:ext cx="223224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205164" y="3350351"/>
            <a:ext cx="2842513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Security</a:t>
            </a:r>
            <a:endParaRPr lang="en" sz="4400" dirty="0"/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915191" y="3346573"/>
            <a:ext cx="1872208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Style</a:t>
            </a:r>
            <a:endParaRPr lang="en" sz="4400" dirty="0"/>
          </a:p>
        </p:txBody>
      </p:sp>
      <p:pic>
        <p:nvPicPr>
          <p:cNvPr id="20" name="Picture 2" descr="Resultado de imagen de meet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14600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625"/>
          <p:cNvSpPr txBox="1">
            <a:spLocks/>
          </p:cNvSpPr>
          <p:nvPr/>
        </p:nvSpPr>
        <p:spPr>
          <a:xfrm>
            <a:off x="3023828" y="5770303"/>
            <a:ext cx="2664296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Feedback</a:t>
            </a:r>
            <a:endParaRPr lang="en" sz="4400" dirty="0"/>
          </a:p>
        </p:txBody>
      </p:sp>
    </p:spTree>
    <p:extLst>
      <p:ext uri="{BB962C8B-B14F-4D97-AF65-F5344CB8AC3E}">
        <p14:creationId xmlns:p14="http://schemas.microsoft.com/office/powerpoint/2010/main" val="2754141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Everyone’s Tasks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5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27</a:t>
            </a:r>
          </a:p>
        </p:txBody>
      </p:sp>
      <p:pic>
        <p:nvPicPr>
          <p:cNvPr id="7170" name="Picture 2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4482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29286"/>
            <a:ext cx="2520280" cy="247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 noGrp="1"/>
          </p:cNvSpPr>
          <p:nvPr>
            <p:ph type="body" idx="1"/>
          </p:nvPr>
        </p:nvSpPr>
        <p:spPr>
          <a:xfrm>
            <a:off x="1979712" y="4869160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/>
              <a:t>EVERYONE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5200" dirty="0"/>
              <a:t>5h 30min</a:t>
            </a:r>
          </a:p>
          <a:p>
            <a:pPr marL="69850" lvl="0" indent="0" algn="ctr">
              <a:spcBef>
                <a:spcPts val="0"/>
              </a:spcBef>
              <a:buNone/>
            </a:pPr>
            <a:endParaRPr lang="es-ES" sz="6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</a:t>
            </a:r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935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731201548"/>
              </p:ext>
            </p:extLst>
          </p:nvPr>
        </p:nvGraphicFramePr>
        <p:xfrm>
          <a:off x="136138" y="3428999"/>
          <a:ext cx="8937805" cy="3384378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92567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 </a:t>
                      </a: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1811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240462" y="616983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42891" y="2745269"/>
            <a:ext cx="2924301" cy="69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5993889" y="2735688"/>
            <a:ext cx="2924301" cy="69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6" name="Picture 2" descr="Resultado de imagen de Power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30" y="3626610"/>
            <a:ext cx="1281332" cy="125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pic>
        <p:nvPicPr>
          <p:cNvPr id="1026" name="Picture 2" descr="Resultado de imagen de Pla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68" y="5373216"/>
            <a:ext cx="1188194" cy="118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80"/>
          <p:cNvSpPr txBox="1">
            <a:spLocks/>
          </p:cNvSpPr>
          <p:nvPr/>
        </p:nvSpPr>
        <p:spPr>
          <a:xfrm>
            <a:off x="3275856" y="1469231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Román, Project Manager</a:t>
            </a:r>
          </a:p>
        </p:txBody>
      </p:sp>
      <p:pic>
        <p:nvPicPr>
          <p:cNvPr id="18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1" y="1469231"/>
            <a:ext cx="1923414" cy="189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929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1792497739"/>
              </p:ext>
            </p:extLst>
          </p:nvPr>
        </p:nvGraphicFramePr>
        <p:xfrm>
          <a:off x="188876" y="3505227"/>
          <a:ext cx="8856983" cy="332028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20070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22h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17h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007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TASKS</a:t>
                      </a: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0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15</a:t>
                      </a:r>
                      <a:r>
                        <a:rPr lang="es-ES" sz="40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min</a:t>
                      </a:r>
                      <a:endParaRPr sz="4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68008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74%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65%</a:t>
                      </a:r>
                      <a:endParaRPr sz="36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2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28</a:t>
            </a:r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1" y="1469231"/>
            <a:ext cx="1923414" cy="189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80"/>
          <p:cNvSpPr txBox="1">
            <a:spLocks/>
          </p:cNvSpPr>
          <p:nvPr/>
        </p:nvSpPr>
        <p:spPr>
          <a:xfrm>
            <a:off x="3275856" y="1469231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Román, Project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55218" y="2776709"/>
            <a:ext cx="2924301" cy="72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02446" y="2812712"/>
            <a:ext cx="2924301" cy="65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3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55E3A6CF-321E-4BDD-8F0F-285EB358F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26" y="3717194"/>
            <a:ext cx="2457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7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596434540"/>
              </p:ext>
            </p:extLst>
          </p:nvPr>
        </p:nvGraphicFramePr>
        <p:xfrm>
          <a:off x="25896" y="3428998"/>
          <a:ext cx="8937805" cy="331237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104288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 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r>
                        <a:rPr lang="es-ES" sz="44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40 min</a:t>
                      </a:r>
                      <a:endParaRPr lang="es-ES"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04288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 min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0379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8h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5h 16 min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251520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29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19088" y="148478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Domínguez, Business Manager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42891" y="2745269"/>
            <a:ext cx="2924301" cy="69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5993889" y="2735688"/>
            <a:ext cx="2924301" cy="69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pic>
        <p:nvPicPr>
          <p:cNvPr id="1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44" y="1484784"/>
            <a:ext cx="1626009" cy="1831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39" y="3573016"/>
            <a:ext cx="873995" cy="85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Resultado de imagen de Repo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08" y="4558188"/>
            <a:ext cx="919122" cy="10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pic>
        <p:nvPicPr>
          <p:cNvPr id="1026" name="Picture 2" descr="Resultado de imagen de Plan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357" y="5733256"/>
            <a:ext cx="930073" cy="93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036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Shape 600"/>
          <p:cNvGraphicFramePr/>
          <p:nvPr>
            <p:extLst>
              <p:ext uri="{D42A27DB-BD31-4B8C-83A1-F6EECF244321}">
                <p14:modId xmlns:p14="http://schemas.microsoft.com/office/powerpoint/2010/main" val="989891289"/>
              </p:ext>
            </p:extLst>
          </p:nvPr>
        </p:nvGraphicFramePr>
        <p:xfrm>
          <a:off x="35497" y="3212976"/>
          <a:ext cx="9069814" cy="3621136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215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7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4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098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WELCOME PAGE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 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47 min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309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CONTINGENCY</a:t>
                      </a:r>
                      <a:r>
                        <a:rPr lang="es-ES" sz="3600" b="0" baseline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PLAN</a:t>
                      </a:r>
                      <a:endParaRPr sz="36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1h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23 min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7564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57%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6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130%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30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74258" y="2564904"/>
            <a:ext cx="2924301" cy="72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98559" y="2564851"/>
            <a:ext cx="2924301" cy="65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3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sp>
        <p:nvSpPr>
          <p:cNvPr id="12" name="Shape 580"/>
          <p:cNvSpPr txBox="1">
            <a:spLocks/>
          </p:cNvSpPr>
          <p:nvPr/>
        </p:nvSpPr>
        <p:spPr>
          <a:xfrm>
            <a:off x="3019088" y="148478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Domínguez, Business Manager</a:t>
            </a:r>
          </a:p>
        </p:txBody>
      </p:sp>
      <p:pic>
        <p:nvPicPr>
          <p:cNvPr id="16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84784"/>
            <a:ext cx="1418224" cy="1597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7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Shape 600"/>
          <p:cNvGraphicFramePr/>
          <p:nvPr>
            <p:extLst>
              <p:ext uri="{D42A27DB-BD31-4B8C-83A1-F6EECF244321}">
                <p14:modId xmlns:p14="http://schemas.microsoft.com/office/powerpoint/2010/main" val="3128428655"/>
              </p:ext>
            </p:extLst>
          </p:nvPr>
        </p:nvGraphicFramePr>
        <p:xfrm>
          <a:off x="35497" y="3212976"/>
          <a:ext cx="9069814" cy="3571969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215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7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4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09849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18h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20h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309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8h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10h</a:t>
                      </a:r>
                      <a:endParaRPr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87564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96%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86%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31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174258" y="1277016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Miguel Ángel Baños, Front-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74258" y="2564904"/>
            <a:ext cx="2924301" cy="72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5966713" y="2551708"/>
            <a:ext cx="2924301" cy="65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3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pic>
        <p:nvPicPr>
          <p:cNvPr id="14" name="Picture 2" descr="C:\Users\ALVARO\Desktop\Migu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9" y="1490583"/>
            <a:ext cx="1787399" cy="1592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n de L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88" y="4221088"/>
            <a:ext cx="859036" cy="8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31A542FB-49A1-4765-B2AF-7A4D0D6EE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79" y="3246940"/>
            <a:ext cx="24574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55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Shape 600"/>
          <p:cNvGraphicFramePr/>
          <p:nvPr>
            <p:extLst>
              <p:ext uri="{D42A27DB-BD31-4B8C-83A1-F6EECF244321}">
                <p14:modId xmlns:p14="http://schemas.microsoft.com/office/powerpoint/2010/main" val="1646264810"/>
              </p:ext>
            </p:extLst>
          </p:nvPr>
        </p:nvGraphicFramePr>
        <p:xfrm>
          <a:off x="35497" y="3212977"/>
          <a:ext cx="9069814" cy="3528391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215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7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4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49037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21 </a:t>
                      </a: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7h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7935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METRICS</a:t>
                      </a: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32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74258" y="2564904"/>
            <a:ext cx="2924301" cy="72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90384" y="2564904"/>
            <a:ext cx="2924301" cy="65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3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sp>
        <p:nvSpPr>
          <p:cNvPr id="12" name="Shape 580"/>
          <p:cNvSpPr txBox="1">
            <a:spLocks/>
          </p:cNvSpPr>
          <p:nvPr/>
        </p:nvSpPr>
        <p:spPr>
          <a:xfrm>
            <a:off x="3019088" y="148478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Garrido, Front-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pic>
        <p:nvPicPr>
          <p:cNvPr id="16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1441776" cy="1563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sultado de imagen de Bootstr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85" y="3257415"/>
            <a:ext cx="1594389" cy="1594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7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Shape 600"/>
          <p:cNvGraphicFramePr/>
          <p:nvPr>
            <p:extLst>
              <p:ext uri="{D42A27DB-BD31-4B8C-83A1-F6EECF244321}">
                <p14:modId xmlns:p14="http://schemas.microsoft.com/office/powerpoint/2010/main" val="4003406989"/>
              </p:ext>
            </p:extLst>
          </p:nvPr>
        </p:nvGraphicFramePr>
        <p:xfrm>
          <a:off x="26726" y="3293421"/>
          <a:ext cx="9069814" cy="344794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215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7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4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1541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 smtClean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BUDGET</a:t>
                      </a: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 </a:t>
                      </a: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3252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62%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78%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74258" y="2564904"/>
            <a:ext cx="2924301" cy="72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5961033" y="2600907"/>
            <a:ext cx="2924301" cy="65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3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sp>
        <p:nvSpPr>
          <p:cNvPr id="14" name="Shape 580"/>
          <p:cNvSpPr txBox="1">
            <a:spLocks/>
          </p:cNvSpPr>
          <p:nvPr/>
        </p:nvSpPr>
        <p:spPr>
          <a:xfrm>
            <a:off x="3019088" y="148478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Alejandro Garrido, Front-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pic>
        <p:nvPicPr>
          <p:cNvPr id="18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67" y="1484783"/>
            <a:ext cx="1526959" cy="1656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5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1547664" y="2492896"/>
            <a:ext cx="2289898" cy="2662683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704464306"/>
              </p:ext>
            </p:extLst>
          </p:nvPr>
        </p:nvGraphicFramePr>
        <p:xfrm>
          <a:off x="25896" y="3428998"/>
          <a:ext cx="8937805" cy="331237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56185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 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50min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5618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3h</a:t>
                      </a:r>
                      <a:r>
                        <a:rPr lang="es-ES" sz="4800" b="0" baseline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16min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179512" y="6207448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33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19088" y="148478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Andrés </a:t>
            </a:r>
            <a:r>
              <a:rPr lang="es-ES" sz="3600" dirty="0" err="1"/>
              <a:t>Ferández</a:t>
            </a:r>
            <a:r>
              <a:rPr lang="es-ES" sz="3600" dirty="0"/>
              <a:t>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42891" y="2745269"/>
            <a:ext cx="2924301" cy="69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5993889" y="2735688"/>
            <a:ext cx="2924301" cy="69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4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pic>
        <p:nvPicPr>
          <p:cNvPr id="13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72" y="1412776"/>
            <a:ext cx="1684148" cy="1935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27" y="3578592"/>
            <a:ext cx="2337421" cy="121393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de Loc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95" y="5301208"/>
            <a:ext cx="1297820" cy="129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334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Shape 600"/>
          <p:cNvGraphicFramePr/>
          <p:nvPr>
            <p:extLst>
              <p:ext uri="{D42A27DB-BD31-4B8C-83A1-F6EECF244321}">
                <p14:modId xmlns:p14="http://schemas.microsoft.com/office/powerpoint/2010/main" val="2334119709"/>
              </p:ext>
            </p:extLst>
          </p:nvPr>
        </p:nvGraphicFramePr>
        <p:xfrm>
          <a:off x="26726" y="3293421"/>
          <a:ext cx="9069814" cy="344794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215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7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4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15418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 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10h 45min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3252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62%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78%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74258" y="2564904"/>
            <a:ext cx="2924301" cy="72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5961033" y="2600907"/>
            <a:ext cx="2924301" cy="65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3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sp>
        <p:nvSpPr>
          <p:cNvPr id="12" name="Shape 580"/>
          <p:cNvSpPr txBox="1">
            <a:spLocks/>
          </p:cNvSpPr>
          <p:nvPr/>
        </p:nvSpPr>
        <p:spPr>
          <a:xfrm>
            <a:off x="3019088" y="148478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Andrés </a:t>
            </a:r>
            <a:r>
              <a:rPr lang="es-ES" sz="3600" dirty="0" err="1"/>
              <a:t>Ferández</a:t>
            </a:r>
            <a:r>
              <a:rPr lang="es-ES" sz="3600" dirty="0"/>
              <a:t>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pic>
        <p:nvPicPr>
          <p:cNvPr id="16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60664"/>
            <a:ext cx="1428056" cy="1641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sultado de imagen de csv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3429000"/>
            <a:ext cx="747831" cy="9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74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3474681891"/>
              </p:ext>
            </p:extLst>
          </p:nvPr>
        </p:nvGraphicFramePr>
        <p:xfrm>
          <a:off x="25896" y="3428998"/>
          <a:ext cx="8937805" cy="331237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611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10428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04288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10h</a:t>
                      </a: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9h</a:t>
                      </a: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03794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4h</a:t>
                      </a: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30min</a:t>
                      </a: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35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019088" y="1484784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Jesús Sosa,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42891" y="2745269"/>
            <a:ext cx="2924301" cy="69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5993889" y="2735688"/>
            <a:ext cx="2924301" cy="69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4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pic>
        <p:nvPicPr>
          <p:cNvPr id="12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2" y="1474376"/>
            <a:ext cx="1799465" cy="188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Video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26" y="5680405"/>
            <a:ext cx="1018117" cy="101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django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9" y="4581128"/>
            <a:ext cx="1921469" cy="9979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de Lo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95" y="3540254"/>
            <a:ext cx="859036" cy="8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763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Shape 600"/>
          <p:cNvGraphicFramePr/>
          <p:nvPr>
            <p:extLst>
              <p:ext uri="{D42A27DB-BD31-4B8C-83A1-F6EECF244321}">
                <p14:modId xmlns:p14="http://schemas.microsoft.com/office/powerpoint/2010/main" val="827828703"/>
              </p:ext>
            </p:extLst>
          </p:nvPr>
        </p:nvGraphicFramePr>
        <p:xfrm>
          <a:off x="35497" y="3212976"/>
          <a:ext cx="9069814" cy="2828670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215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7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4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0984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INTERACTIVE</a:t>
                      </a:r>
                      <a:r>
                        <a:rPr lang="es-ES" sz="3800" b="0" baseline="0" dirty="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EXERCISES</a:t>
                      </a: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 h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2h 32min</a:t>
                      </a: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87564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44%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52%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36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174258" y="1277016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Jesús Sosa,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74258" y="2564904"/>
            <a:ext cx="2924301" cy="72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5961033" y="2600907"/>
            <a:ext cx="2924301" cy="65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3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pic>
        <p:nvPicPr>
          <p:cNvPr id="12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40" y="1460269"/>
            <a:ext cx="1589435" cy="1666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74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0" name="Shape 600"/>
          <p:cNvGraphicFramePr/>
          <p:nvPr>
            <p:extLst>
              <p:ext uri="{D42A27DB-BD31-4B8C-83A1-F6EECF244321}">
                <p14:modId xmlns:p14="http://schemas.microsoft.com/office/powerpoint/2010/main" val="2848724472"/>
              </p:ext>
            </p:extLst>
          </p:nvPr>
        </p:nvGraphicFramePr>
        <p:xfrm>
          <a:off x="69764" y="3469222"/>
          <a:ext cx="8856983" cy="3344154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72077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16h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2077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8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8h</a:t>
                      </a:r>
                      <a:endParaRPr sz="4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2462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37</a:t>
            </a:r>
          </a:p>
        </p:txBody>
      </p:sp>
      <p:sp>
        <p:nvSpPr>
          <p:cNvPr id="9" name="Shape 580"/>
          <p:cNvSpPr txBox="1">
            <a:spLocks/>
          </p:cNvSpPr>
          <p:nvPr/>
        </p:nvSpPr>
        <p:spPr>
          <a:xfrm>
            <a:off x="3275856" y="1469231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Sánchez,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55218" y="2776709"/>
            <a:ext cx="2924301" cy="72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6002446" y="2812712"/>
            <a:ext cx="2924301" cy="65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3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pic>
        <p:nvPicPr>
          <p:cNvPr id="12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9" y="1469231"/>
            <a:ext cx="1944216" cy="183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jango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82" y="3768308"/>
            <a:ext cx="2198770" cy="114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629DBD25-31FB-4C26-B4F0-480B5CFC4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38" y="5229200"/>
            <a:ext cx="1509857" cy="15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47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Shape 600"/>
          <p:cNvGraphicFramePr/>
          <p:nvPr>
            <p:extLst>
              <p:ext uri="{D42A27DB-BD31-4B8C-83A1-F6EECF244321}">
                <p14:modId xmlns:p14="http://schemas.microsoft.com/office/powerpoint/2010/main" val="198594335"/>
              </p:ext>
            </p:extLst>
          </p:nvPr>
        </p:nvGraphicFramePr>
        <p:xfrm>
          <a:off x="26726" y="3293421"/>
          <a:ext cx="9069814" cy="3447947"/>
        </p:xfrm>
        <a:graphic>
          <a:graphicData uri="http://schemas.openxmlformats.org/drawingml/2006/table">
            <a:tbl>
              <a:tblPr>
                <a:noFill/>
                <a:tableStyleId>{5B60FB8B-1F91-41A3-A708-3DEB35DC4975}</a:tableStyleId>
              </a:tblPr>
              <a:tblGrid>
                <a:gridCol w="3215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97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048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15418">
                <a:tc>
                  <a:txBody>
                    <a:bodyPr/>
                    <a:lstStyle/>
                    <a:p>
                      <a:pPr marL="0" lv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 smtClean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1h</a:t>
                      </a:r>
                      <a:endParaRPr lang="es-ES"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44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32529">
                <a:tc gridSpan="3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PROGRESS: 62%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4400" b="0" dirty="0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PERFORMANCE: 78%</a:t>
                      </a: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800" b="0" dirty="0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33" marB="9143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" name="Shape 547"/>
          <p:cNvSpPr txBox="1">
            <a:spLocks/>
          </p:cNvSpPr>
          <p:nvPr/>
        </p:nvSpPr>
        <p:spPr>
          <a:xfrm>
            <a:off x="333540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34</a:t>
            </a:r>
          </a:p>
        </p:txBody>
      </p:sp>
      <p:sp>
        <p:nvSpPr>
          <p:cNvPr id="10" name="Shape 580"/>
          <p:cNvSpPr txBox="1">
            <a:spLocks/>
          </p:cNvSpPr>
          <p:nvPr/>
        </p:nvSpPr>
        <p:spPr>
          <a:xfrm>
            <a:off x="3174258" y="2564904"/>
            <a:ext cx="2924301" cy="72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ESTIMATED</a:t>
            </a:r>
          </a:p>
        </p:txBody>
      </p:sp>
      <p:sp>
        <p:nvSpPr>
          <p:cNvPr id="11" name="Shape 580"/>
          <p:cNvSpPr txBox="1">
            <a:spLocks/>
          </p:cNvSpPr>
          <p:nvPr/>
        </p:nvSpPr>
        <p:spPr>
          <a:xfrm>
            <a:off x="5961033" y="2600907"/>
            <a:ext cx="2924301" cy="65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s-ES" sz="3600" dirty="0"/>
              <a:t>REAL</a:t>
            </a:r>
          </a:p>
        </p:txBody>
      </p:sp>
      <p:sp>
        <p:nvSpPr>
          <p:cNvPr id="13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Personal Tasks</a:t>
            </a:r>
            <a:endParaRPr sz="4800" dirty="0"/>
          </a:p>
        </p:txBody>
      </p:sp>
      <p:sp>
        <p:nvSpPr>
          <p:cNvPr id="14" name="Shape 580"/>
          <p:cNvSpPr txBox="1">
            <a:spLocks/>
          </p:cNvSpPr>
          <p:nvPr/>
        </p:nvSpPr>
        <p:spPr>
          <a:xfrm>
            <a:off x="3275856" y="1469231"/>
            <a:ext cx="6140400" cy="101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s-ES" sz="3600" dirty="0"/>
              <a:t>Álvaro Sánchez, Back-</a:t>
            </a:r>
            <a:r>
              <a:rPr lang="es-ES" sz="3600" dirty="0" err="1"/>
              <a:t>End</a:t>
            </a:r>
            <a:r>
              <a:rPr lang="es-ES" sz="3600" dirty="0"/>
              <a:t> </a:t>
            </a:r>
            <a:r>
              <a:rPr lang="es-ES" sz="3600" dirty="0" err="1"/>
              <a:t>Developer</a:t>
            </a:r>
            <a:endParaRPr lang="es-ES" sz="3600" dirty="0"/>
          </a:p>
        </p:txBody>
      </p:sp>
      <p:pic>
        <p:nvPicPr>
          <p:cNvPr id="18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59" y="1469232"/>
            <a:ext cx="1685701" cy="1587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sultado de image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78" y="3338449"/>
            <a:ext cx="1086461" cy="106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44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7592457"/>
              </p:ext>
            </p:extLst>
          </p:nvPr>
        </p:nvGraphicFramePr>
        <p:xfrm>
          <a:off x="6052" y="1484784"/>
          <a:ext cx="9166860" cy="527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216563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Group’s Hour Deviation</a:t>
            </a:r>
            <a:endParaRPr sz="4800"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179512" y="6074840"/>
            <a:ext cx="937235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761065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Deployment &amp; Demo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89513" y="6085726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26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4800" i="1" dirty="0" err="1">
                <a:latin typeface="Dosis" panose="020B0604020202020204" charset="0"/>
              </a:rPr>
              <a:t>Deployment</a:t>
            </a:r>
            <a:r>
              <a:rPr lang="es-ES" sz="4800" i="1" dirty="0">
                <a:latin typeface="Dosis" panose="020B0604020202020204" charset="0"/>
              </a:rPr>
              <a:t> URL:  www.climbcode.tk</a:t>
            </a:r>
            <a:endParaRPr sz="4800" i="1" dirty="0">
              <a:latin typeface="Dosis" panose="020B0604020202020204" charset="0"/>
            </a:endParaRPr>
          </a:p>
        </p:txBody>
      </p:sp>
      <p:sp>
        <p:nvSpPr>
          <p:cNvPr id="11" name="Shape 542"/>
          <p:cNvSpPr txBox="1">
            <a:spLocks/>
          </p:cNvSpPr>
          <p:nvPr/>
        </p:nvSpPr>
        <p:spPr>
          <a:xfrm>
            <a:off x="155574" y="3356992"/>
            <a:ext cx="8988425" cy="18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Demo URL:</a:t>
            </a:r>
          </a:p>
          <a:p>
            <a:pPr marL="0" indent="0" algn="ctr">
              <a:buNone/>
            </a:pPr>
            <a:r>
              <a:rPr lang="es-ES" sz="4800" i="1" dirty="0">
                <a:latin typeface="Dosis" panose="020B0604020202020204" charset="0"/>
              </a:rPr>
              <a:t>https://youtu.be/3YsYJetMqHo</a:t>
            </a:r>
          </a:p>
          <a:p>
            <a:pPr marL="0" indent="0" algn="ctr">
              <a:buNone/>
            </a:pPr>
            <a:endParaRPr lang="es-ES" sz="4800" i="1" dirty="0"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405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err="1"/>
              <a:t>Pilot</a:t>
            </a:r>
            <a:r>
              <a:rPr lang="es-ES" sz="6000" dirty="0"/>
              <a:t> </a:t>
            </a:r>
            <a:r>
              <a:rPr lang="es-ES" sz="6000" dirty="0" err="1"/>
              <a:t>Plan’s</a:t>
            </a:r>
            <a:r>
              <a:rPr lang="es-ES" sz="6000" dirty="0"/>
              <a:t> </a:t>
            </a:r>
            <a:r>
              <a:rPr lang="es-ES" sz="6000" dirty="0" err="1"/>
              <a:t>Results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330352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Pilot Plan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24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CA26A5B3-B640-4D4D-96F7-40912C299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1504825"/>
            <a:ext cx="6991350" cy="23717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872E82C-6855-4B44-8E65-910DAC9DD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0" y="3662527"/>
            <a:ext cx="7048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4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1026" name="Picture 2" descr="Resultado de imagen de Boo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16" y="908720"/>
            <a:ext cx="7099718" cy="473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Results: Feedback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25</a:t>
            </a:r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sultado de imagen de Programm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91900"/>
            <a:ext cx="2481064" cy="24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de prohibite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15" y="5350372"/>
            <a:ext cx="1222591" cy="122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Resultado de imagen de csv icon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37" y="1547890"/>
            <a:ext cx="1901545" cy="24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87499A0E-F757-4225-9E0B-FD87FE369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4303" y="1562139"/>
            <a:ext cx="1866900" cy="2638425"/>
          </a:xfrm>
          <a:prstGeom prst="rect">
            <a:avLst/>
          </a:prstGeom>
        </p:spPr>
      </p:pic>
      <p:sp>
        <p:nvSpPr>
          <p:cNvPr id="12" name="Shape 580"/>
          <p:cNvSpPr txBox="1">
            <a:spLocks noGrp="1"/>
          </p:cNvSpPr>
          <p:nvPr>
            <p:ph type="body" idx="1"/>
          </p:nvPr>
        </p:nvSpPr>
        <p:spPr>
          <a:xfrm>
            <a:off x="4621056" y="5066728"/>
            <a:ext cx="3672408" cy="1008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5600" dirty="0"/>
              <a:t>DASHBOARD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202798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8" name="Picture 12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36517"/>
            <a:ext cx="3767674" cy="394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Results: </a:t>
            </a:r>
            <a:r>
              <a:rPr lang="en" sz="4800" dirty="0"/>
              <a:t>Feedback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53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Resultado de imagen de PDF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Resultado de imagen de PDF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8" descr="Resultado de imagen de Checklis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6D2BEFFB-58C1-48CE-A8AD-55280060E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8" y="1700310"/>
            <a:ext cx="36861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1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2516448"/>
              </p:ext>
            </p:extLst>
          </p:nvPr>
        </p:nvGraphicFramePr>
        <p:xfrm>
          <a:off x="899593" y="1492591"/>
          <a:ext cx="7404528" cy="474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Results: Figures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53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Resultado de imagen de PDF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Resultado de imagen de PDF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8" descr="Resultado de imagen de Checklis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Shape 580"/>
          <p:cNvSpPr txBox="1">
            <a:spLocks noGrp="1"/>
          </p:cNvSpPr>
          <p:nvPr>
            <p:ph type="body" idx="1"/>
          </p:nvPr>
        </p:nvSpPr>
        <p:spPr>
          <a:xfrm>
            <a:off x="5724128" y="4221088"/>
            <a:ext cx="1944216" cy="779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smtClean="0">
                <a:solidFill>
                  <a:schemeClr val="tx1"/>
                </a:solidFill>
              </a:rPr>
              <a:t>10 </a:t>
            </a:r>
            <a:r>
              <a:rPr lang="es-ES" sz="4000" dirty="0" err="1" smtClean="0">
                <a:solidFill>
                  <a:schemeClr val="tx1"/>
                </a:solidFill>
              </a:rPr>
              <a:t>Users</a:t>
            </a:r>
            <a:endParaRPr lang="es-ES" sz="4000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5299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VARO\Desktop\Universidad\ISPP\REPOSITORIO\ISPP_A4MJ\Conocimiento\Sprints y Requisitos\Sprint 3\Gráficas pilotaje\Gráfica Programadores Leyen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48" y="2485037"/>
            <a:ext cx="2987824" cy="378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Universidad\ISPP\REPOSITORIO\ISPP_A4MJ\Conocimiento\Sprints y Requisitos\Sprint 3\Gráficas pilotaje\Gráfica Programadore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08" y="2320254"/>
            <a:ext cx="4996368" cy="43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Results: Figures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53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Resultado de imagen de PDF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Resultado de imagen de PDF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8" descr="Resultado de imagen de Checklis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Shape 580"/>
          <p:cNvSpPr txBox="1">
            <a:spLocks noGrp="1"/>
          </p:cNvSpPr>
          <p:nvPr>
            <p:ph type="body" idx="1"/>
          </p:nvPr>
        </p:nvSpPr>
        <p:spPr>
          <a:xfrm>
            <a:off x="1475656" y="1533402"/>
            <a:ext cx="6390102" cy="779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Exercises</a:t>
            </a:r>
            <a:r>
              <a:rPr lang="es-ES" sz="4000" dirty="0" smtClean="0"/>
              <a:t>’ </a:t>
            </a:r>
            <a:r>
              <a:rPr lang="es-ES" sz="4000" dirty="0" err="1" smtClean="0"/>
              <a:t>price</a:t>
            </a:r>
            <a:r>
              <a:rPr lang="es-ES" sz="4000" dirty="0" smtClean="0"/>
              <a:t> (</a:t>
            </a:r>
            <a:r>
              <a:rPr lang="es-ES" sz="4000" dirty="0" err="1" smtClean="0"/>
              <a:t>Programmers</a:t>
            </a:r>
            <a:r>
              <a:rPr lang="es-ES" sz="4000" dirty="0" smtClean="0"/>
              <a:t>)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19208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Results: Figures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53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Resultado de imagen de PDF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Resultado de imagen de PDF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8" descr="Resultado de imagen de Checklis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Shape 580"/>
          <p:cNvSpPr txBox="1">
            <a:spLocks noGrp="1"/>
          </p:cNvSpPr>
          <p:nvPr>
            <p:ph type="body" idx="1"/>
          </p:nvPr>
        </p:nvSpPr>
        <p:spPr>
          <a:xfrm>
            <a:off x="2193240" y="1502308"/>
            <a:ext cx="5256584" cy="779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Exercises</a:t>
            </a:r>
            <a:r>
              <a:rPr lang="es-ES" sz="4000" dirty="0" smtClean="0"/>
              <a:t>’ </a:t>
            </a:r>
            <a:r>
              <a:rPr lang="es-ES" sz="4000" dirty="0" err="1" smtClean="0"/>
              <a:t>price</a:t>
            </a:r>
            <a:r>
              <a:rPr lang="es-ES" sz="4000" dirty="0" smtClean="0"/>
              <a:t> (</a:t>
            </a:r>
            <a:r>
              <a:rPr lang="es-ES" sz="4000" dirty="0" err="1" smtClean="0"/>
              <a:t>Schools</a:t>
            </a:r>
            <a:r>
              <a:rPr lang="es-ES" sz="4000" dirty="0" smtClean="0"/>
              <a:t>)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4098" name="Picture 2" descr="C:\Users\ALVARO\Desktop\Universidad\ISPP\REPOSITORIO\ISPP_A4MJ\Conocimiento\Sprints y Requisitos\Sprint 3\Gráficas pilotaje\Gráfica Escuela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456050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VARO\Desktop\Universidad\ISPP\REPOSITORIO\ISPP_A4MJ\Conocimiento\Sprints y Requisitos\Sprint 3\Gráficas pilotaje\Gráfica Escuelas Leyen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04" y="2305928"/>
            <a:ext cx="2487991" cy="418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68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VARO\Desktop\PrecioEscuelas - cop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0" y="2276872"/>
            <a:ext cx="5674300" cy="40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Results: Figures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53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2" descr="Resultado de imagen de PDF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AutoShape 4" descr="Resultado de imagen de PDF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" name="AutoShape 8" descr="Resultado de imagen de Checklist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Shape 580"/>
          <p:cNvSpPr txBox="1">
            <a:spLocks noGrp="1"/>
          </p:cNvSpPr>
          <p:nvPr>
            <p:ph type="body" idx="1"/>
          </p:nvPr>
        </p:nvSpPr>
        <p:spPr>
          <a:xfrm>
            <a:off x="2195736" y="1525292"/>
            <a:ext cx="5040560" cy="779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4000" dirty="0" err="1" smtClean="0"/>
              <a:t>Licenses</a:t>
            </a:r>
            <a:r>
              <a:rPr lang="es-ES" sz="4000" dirty="0" smtClean="0"/>
              <a:t>’ </a:t>
            </a:r>
            <a:r>
              <a:rPr lang="es-ES" sz="4000" dirty="0" err="1" smtClean="0"/>
              <a:t>price</a:t>
            </a:r>
            <a:r>
              <a:rPr lang="es-ES" sz="4000" dirty="0" smtClean="0"/>
              <a:t> (</a:t>
            </a:r>
            <a:r>
              <a:rPr lang="es-ES" sz="4000" dirty="0" err="1" smtClean="0"/>
              <a:t>Schools</a:t>
            </a:r>
            <a:r>
              <a:rPr lang="es-ES" sz="4000" dirty="0" smtClean="0"/>
              <a:t>)</a:t>
            </a:r>
            <a:endParaRPr lang="es-ES" sz="4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124" name="Picture 4" descr="C:\Users\ALVARO\Desktop\PrecioEscuelas Leyend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98" y="2465701"/>
            <a:ext cx="3106214" cy="384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6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/>
              <a:t>Status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Current Costs &amp; Time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41</a:t>
            </a:r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-108520" y="2481652"/>
            <a:ext cx="86838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0%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7880077" y="2492896"/>
            <a:ext cx="1444451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100%</a:t>
            </a: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4162228" y="2420888"/>
            <a:ext cx="1154275" cy="77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50%</a:t>
            </a:r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1393826" y="5617487"/>
            <a:ext cx="686768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Budgeted: €50%, </a:t>
            </a:r>
            <a:r>
              <a:rPr lang="en" sz="4000" dirty="0">
                <a:solidFill>
                  <a:srgbClr val="C55A11"/>
                </a:solidFill>
              </a:rPr>
              <a:t>50% h</a:t>
            </a:r>
          </a:p>
        </p:txBody>
      </p:sp>
      <p:sp>
        <p:nvSpPr>
          <p:cNvPr id="21" name="Shape 625"/>
          <p:cNvSpPr txBox="1">
            <a:spLocks/>
          </p:cNvSpPr>
          <p:nvPr/>
        </p:nvSpPr>
        <p:spPr>
          <a:xfrm>
            <a:off x="2289053" y="4971274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Current: €55%, </a:t>
            </a:r>
            <a:r>
              <a:rPr lang="en" sz="4000" dirty="0">
                <a:solidFill>
                  <a:srgbClr val="C55A11"/>
                </a:solidFill>
              </a:rPr>
              <a:t>80% h</a:t>
            </a:r>
          </a:p>
        </p:txBody>
      </p:sp>
      <p:sp>
        <p:nvSpPr>
          <p:cNvPr id="22" name="Shape 625"/>
          <p:cNvSpPr txBox="1">
            <a:spLocks/>
          </p:cNvSpPr>
          <p:nvPr/>
        </p:nvSpPr>
        <p:spPr>
          <a:xfrm>
            <a:off x="4211960" y="3839911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€16K</a:t>
            </a:r>
          </a:p>
        </p:txBody>
      </p:sp>
      <p:sp>
        <p:nvSpPr>
          <p:cNvPr id="24" name="Shape 625"/>
          <p:cNvSpPr txBox="1">
            <a:spLocks/>
          </p:cNvSpPr>
          <p:nvPr/>
        </p:nvSpPr>
        <p:spPr>
          <a:xfrm>
            <a:off x="7504763" y="3794033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€29K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6444208" y="3861048"/>
            <a:ext cx="1686089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900 h</a:t>
            </a:r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7452320" y="4291266"/>
            <a:ext cx="2107797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>
                <a:solidFill>
                  <a:srgbClr val="C55A11"/>
                </a:solidFill>
              </a:rPr>
              <a:t>1120 h</a:t>
            </a:r>
          </a:p>
        </p:txBody>
      </p:sp>
      <p:pic>
        <p:nvPicPr>
          <p:cNvPr id="4098" name="Picture 2" descr="C:\Users\ALVARO\Desktop\índic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2275"/>
            <a:ext cx="91440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0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Costs’ Explanation</a:t>
            </a:r>
            <a:endParaRPr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41</a:t>
            </a:r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04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Current Sprint’s SP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42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94116CF-CF69-44EE-8DF0-9BEE4B938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" y="1562146"/>
            <a:ext cx="91154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5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Resultado de imagen de PC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68" y="548680"/>
            <a:ext cx="5881437" cy="535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Current Project’s Situation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EAC965F-B9C0-4A2D-9753-E48F9035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502371"/>
            <a:ext cx="8667750" cy="3905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9C45604B-A9F2-4239-94E9-332D9BD5D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46" y="2115341"/>
            <a:ext cx="885825" cy="31718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A9A684F4-89E4-441D-B642-36C279959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532" y="2189179"/>
            <a:ext cx="6724650" cy="35242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B9F8B9DA-837A-474A-933D-C9DA4AC2AF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2115341"/>
            <a:ext cx="752475" cy="31337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26A80BD3-9556-4A91-B56A-6961F17843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825" y="6009712"/>
            <a:ext cx="12763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14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Current Project’s </a:t>
            </a:r>
            <a:r>
              <a:rPr lang="en" sz="4800" dirty="0" smtClean="0"/>
              <a:t>Usage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43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921244" y="4869160"/>
            <a:ext cx="4807548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Current usage: 56%</a:t>
            </a:r>
            <a:endParaRPr lang="en" sz="4000" dirty="0">
              <a:solidFill>
                <a:srgbClr val="C55A11"/>
              </a:solidFill>
            </a:endParaRPr>
          </a:p>
        </p:txBody>
      </p:sp>
      <p:pic>
        <p:nvPicPr>
          <p:cNvPr id="2050" name="Picture 2" descr="Resultado de imagen de U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405" y="1596568"/>
            <a:ext cx="3309679" cy="330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1359190" y="5445224"/>
            <a:ext cx="6050110" cy="689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Evolution: +4 users/week</a:t>
            </a:r>
            <a:endParaRPr lang="en" sz="40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74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VARO\Desktop\punto equilibrio - copia (2) - cop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6190153"/>
            <a:ext cx="2232247" cy="54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Breaking Point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43</a:t>
            </a:r>
          </a:p>
        </p:txBody>
      </p:sp>
      <p:pic>
        <p:nvPicPr>
          <p:cNvPr id="1026" name="Picture 2" descr="C:\Users\ALVARO\Desktop\punto equilibri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81" y="1443831"/>
            <a:ext cx="7384848" cy="471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VARO\Desktop\punto equilibrio - copia (2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6263813"/>
            <a:ext cx="2754626" cy="4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LVARO\Desktop\punto equilibrio - copia (3) - copi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6284896"/>
            <a:ext cx="2265490" cy="45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LVARO\Desktop\punto equilibrio - copi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5" y="1549607"/>
            <a:ext cx="1448716" cy="375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9794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Conclusions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55</a:t>
            </a:r>
          </a:p>
        </p:txBody>
      </p:sp>
      <p:sp>
        <p:nvSpPr>
          <p:cNvPr id="5" name="AutoShape 2" descr="Resultado de imagen de Security"/>
          <p:cNvSpPr>
            <a:spLocks noChangeAspect="1" noChangeArrowheads="1"/>
          </p:cNvSpPr>
          <p:nvPr/>
        </p:nvSpPr>
        <p:spPr bwMode="auto">
          <a:xfrm>
            <a:off x="155575" y="-23383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Resultado de imagen de Security"/>
          <p:cNvSpPr>
            <a:spLocks noChangeAspect="1" noChangeArrowheads="1"/>
          </p:cNvSpPr>
          <p:nvPr/>
        </p:nvSpPr>
        <p:spPr bwMode="auto">
          <a:xfrm>
            <a:off x="307975" y="-2185988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Shape 580"/>
          <p:cNvSpPr txBox="1">
            <a:spLocks noGrp="1"/>
          </p:cNvSpPr>
          <p:nvPr>
            <p:ph type="body" idx="1"/>
          </p:nvPr>
        </p:nvSpPr>
        <p:spPr>
          <a:xfrm>
            <a:off x="2051720" y="4941168"/>
            <a:ext cx="5588297" cy="1008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5600" dirty="0" smtClean="0"/>
              <a:t>DEVELOPMENT FINISHED</a:t>
            </a:r>
            <a:endParaRPr lang="es-ES" sz="56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074" name="Picture 2" descr="Resultado de imagen de Fini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46238"/>
            <a:ext cx="6558012" cy="357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98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/>
              <a:t>56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09A72F2-EF16-4A55-8212-705B1C177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17532"/>
            <a:ext cx="21717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sp>
        <p:nvSpPr>
          <p:cNvPr id="8" name="Shape 768"/>
          <p:cNvSpPr/>
          <p:nvPr/>
        </p:nvSpPr>
        <p:spPr>
          <a:xfrm>
            <a:off x="864803" y="1844824"/>
            <a:ext cx="2231033" cy="1991488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662475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/>
              <a:t>ClimbCode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9" name="Picture 10" descr="C:\Users\ALVARO\Desktop\Code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29" y="2145220"/>
            <a:ext cx="1466379" cy="93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7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556068" y="868848"/>
            <a:ext cx="6048672" cy="316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b="0" dirty="0">
                <a:latin typeface="Sniglet" charset="0"/>
              </a:rPr>
              <a:t>Learn Programming?</a:t>
            </a:r>
            <a:endParaRPr sz="6000" b="0" dirty="0">
              <a:latin typeface="Sniglet" charset="0"/>
            </a:endParaRPr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8</a:t>
            </a:r>
          </a:p>
        </p:txBody>
      </p:sp>
      <p:pic>
        <p:nvPicPr>
          <p:cNvPr id="9" name="Picture 2" descr="Resultado de imagen de Programm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17032"/>
            <a:ext cx="2481064" cy="24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prohibited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55" y="4975504"/>
            <a:ext cx="1222591" cy="122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87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sz="6000" dirty="0"/>
              <a:t>Technologies &amp; </a:t>
            </a:r>
            <a:r>
              <a:rPr lang="es-ES" sz="6000" dirty="0" err="1"/>
              <a:t>Work</a:t>
            </a:r>
            <a:endParaRPr sz="6000" dirty="0"/>
          </a:p>
        </p:txBody>
      </p:sp>
      <p:sp>
        <p:nvSpPr>
          <p:cNvPr id="3" name="Shape 771"/>
          <p:cNvSpPr/>
          <p:nvPr/>
        </p:nvSpPr>
        <p:spPr>
          <a:xfrm>
            <a:off x="683568" y="2708920"/>
            <a:ext cx="3204937" cy="2300676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0027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4866</TotalTime>
  <Words>3095</Words>
  <Application>Microsoft Office PowerPoint</Application>
  <PresentationFormat>Presentación en pantalla (4:3)</PresentationFormat>
  <Paragraphs>353</Paragraphs>
  <Slides>54</Slides>
  <Notes>54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8" baseType="lpstr">
      <vt:lpstr>Arial</vt:lpstr>
      <vt:lpstr>Sniglet</vt:lpstr>
      <vt:lpstr>Dosis</vt:lpstr>
      <vt:lpstr>Friar template</vt:lpstr>
      <vt:lpstr>ClimbCode</vt:lpstr>
      <vt:lpstr>Our Path Today</vt:lpstr>
      <vt:lpstr>Idea</vt:lpstr>
      <vt:lpstr>Presentación de PowerPoint</vt:lpstr>
      <vt:lpstr>Presentación de PowerPoint</vt:lpstr>
      <vt:lpstr>Idea</vt:lpstr>
      <vt:lpstr>Idea</vt:lpstr>
      <vt:lpstr>Presentación de PowerPoint</vt:lpstr>
      <vt:lpstr>Technologies &amp; Work</vt:lpstr>
      <vt:lpstr>Work Methodology</vt:lpstr>
      <vt:lpstr>Technologies</vt:lpstr>
      <vt:lpstr>Technologies</vt:lpstr>
      <vt:lpstr>Technologies</vt:lpstr>
      <vt:lpstr>Technologies</vt:lpstr>
      <vt:lpstr>Things Done</vt:lpstr>
      <vt:lpstr>Problems’ Status</vt:lpstr>
      <vt:lpstr>Problems’ Status</vt:lpstr>
      <vt:lpstr>Performance</vt:lpstr>
      <vt:lpstr>Contingency Plan</vt:lpstr>
      <vt:lpstr>Features</vt:lpstr>
      <vt:lpstr>Features</vt:lpstr>
      <vt:lpstr>Everyone’s Tasks</vt:lpstr>
      <vt:lpstr>Personal Tasks</vt:lpstr>
      <vt:lpstr>Personal Tasks</vt:lpstr>
      <vt:lpstr>Personal Tasks</vt:lpstr>
      <vt:lpstr>Personal Tasks</vt:lpstr>
      <vt:lpstr>Personal Tasks</vt:lpstr>
      <vt:lpstr>Personal Tasks</vt:lpstr>
      <vt:lpstr>Personal Tasks</vt:lpstr>
      <vt:lpstr>Personal Tasks</vt:lpstr>
      <vt:lpstr>Personal Tasks</vt:lpstr>
      <vt:lpstr>Personal Tasks</vt:lpstr>
      <vt:lpstr>Personal Tasks</vt:lpstr>
      <vt:lpstr>Personal Tasks</vt:lpstr>
      <vt:lpstr>Personal Tasks</vt:lpstr>
      <vt:lpstr>Group’s Hour Deviation</vt:lpstr>
      <vt:lpstr>Deployment &amp; Demo</vt:lpstr>
      <vt:lpstr>Pilot Plan’s Results</vt:lpstr>
      <vt:lpstr>Pilot Plan</vt:lpstr>
      <vt:lpstr>Results: Feedback</vt:lpstr>
      <vt:lpstr>Results: Feedback</vt:lpstr>
      <vt:lpstr>Results: Figures</vt:lpstr>
      <vt:lpstr>Results: Figures</vt:lpstr>
      <vt:lpstr>Results: Figures</vt:lpstr>
      <vt:lpstr>Results: Figures</vt:lpstr>
      <vt:lpstr>Status</vt:lpstr>
      <vt:lpstr>Current Costs &amp; Time</vt:lpstr>
      <vt:lpstr>Costs’ Explanation</vt:lpstr>
      <vt:lpstr>Current Sprint’s SP</vt:lpstr>
      <vt:lpstr>Current Project’s Situation</vt:lpstr>
      <vt:lpstr>Current Project’s Usage</vt:lpstr>
      <vt:lpstr>Breaking Point</vt:lpstr>
      <vt:lpstr>Conclusions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427</cp:revision>
  <dcterms:modified xsi:type="dcterms:W3CDTF">2018-05-02T13:23:00Z</dcterms:modified>
</cp:coreProperties>
</file>